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10439400" cy="7559675"/>
  <p:notesSz cx="6889750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018D"/>
    <a:srgbClr val="C8EB1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0F583-4206-4BF0-95A5-97893762940A}" v="6" dt="2023-09-01T09:06:15.790"/>
    <p1510:client id="{6568738E-AC28-4D71-9132-89B69CD17F68}" v="13" dt="2023-09-01T14:23:23.746"/>
    <p1510:client id="{A99DF4CC-64F4-43EB-A2F1-6B46F436B759}" v="3891" dt="2023-09-01T14:49:39.614"/>
    <p1510:client id="{CCFEBB72-C28C-4B3E-8B1B-5A34D7CB7FB8}" v="499" dt="2023-09-01T13:37:48.270"/>
    <p1510:client id="{EC5FFD53-92F2-426B-A78D-378C348923E7}" v="1395" dt="2023-09-01T12:53:54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51D-1E00-4680-A301-C53A18699C0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2606-AE77-4475-BCEB-715C24E5C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44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51D-1E00-4680-A301-C53A18699C0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2606-AE77-4475-BCEB-715C24E5C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03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51D-1E00-4680-A301-C53A18699C0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2606-AE77-4475-BCEB-715C24E5C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14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51D-1E00-4680-A301-C53A18699C0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2606-AE77-4475-BCEB-715C24E5C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51D-1E00-4680-A301-C53A18699C0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2606-AE77-4475-BCEB-715C24E5C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89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51D-1E00-4680-A301-C53A18699C0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2606-AE77-4475-BCEB-715C24E5C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1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51D-1E00-4680-A301-C53A18699C0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2606-AE77-4475-BCEB-715C24E5C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90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51D-1E00-4680-A301-C53A18699C0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2606-AE77-4475-BCEB-715C24E5C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62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51D-1E00-4680-A301-C53A18699C0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2606-AE77-4475-BCEB-715C24E5C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41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51D-1E00-4680-A301-C53A18699C0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2606-AE77-4475-BCEB-715C24E5C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E51D-1E00-4680-A301-C53A18699C0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2606-AE77-4475-BCEB-715C24E5C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33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E51D-1E00-4680-A301-C53A18699C0B}" type="datetimeFigureOut">
              <a:rPr lang="fr-FR" smtClean="0"/>
              <a:t>12/09/2023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2606-AE77-4475-BCEB-715C24E5C7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38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svg"/><Relationship Id="rId18" Type="http://schemas.openxmlformats.org/officeDocument/2006/relationships/image" Target="../media/image16.svg"/><Relationship Id="rId3" Type="http://schemas.openxmlformats.org/officeDocument/2006/relationships/image" Target="../media/image2.svg"/><Relationship Id="rId21" Type="http://schemas.openxmlformats.org/officeDocument/2006/relationships/image" Target="../media/image19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silver-russell.fr/" TargetMode="External"/><Relationship Id="rId24" Type="http://schemas.openxmlformats.org/officeDocument/2006/relationships/image" Target="../media/image22.svg"/><Relationship Id="rId5" Type="http://schemas.openxmlformats.org/officeDocument/2006/relationships/image" Target="../media/image4.svg"/><Relationship Id="rId15" Type="http://schemas.openxmlformats.org/officeDocument/2006/relationships/image" Target="../media/image13.svg"/><Relationship Id="rId23" Type="http://schemas.openxmlformats.org/officeDocument/2006/relationships/image" Target="../media/image21.png"/><Relationship Id="rId10" Type="http://schemas.openxmlformats.org/officeDocument/2006/relationships/image" Target="../media/image9.sv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image" Target="../media/image6.svg"/><Relationship Id="rId26" Type="http://schemas.openxmlformats.org/officeDocument/2006/relationships/image" Target="../media/image31.sv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sv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.xml"/><Relationship Id="rId29" Type="http://schemas.openxmlformats.org/officeDocument/2006/relationships/image" Target="../media/image3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29.svg"/><Relationship Id="rId32" Type="http://schemas.openxmlformats.org/officeDocument/2006/relationships/image" Target="../media/image37.svg"/><Relationship Id="rId37" Type="http://schemas.openxmlformats.org/officeDocument/2006/relationships/image" Target="../media/image42.png"/><Relationship Id="rId40" Type="http://schemas.openxmlformats.org/officeDocument/2006/relationships/image" Target="../media/image45.svg"/><Relationship Id="rId45" Type="http://schemas.openxmlformats.org/officeDocument/2006/relationships/image" Target="../media/image50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1.svg"/><Relationship Id="rId10" Type="http://schemas.openxmlformats.org/officeDocument/2006/relationships/tags" Target="../tags/tag10.xml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Relationship Id="rId35" Type="http://schemas.openxmlformats.org/officeDocument/2006/relationships/image" Target="../media/image40.png"/><Relationship Id="rId43" Type="http://schemas.openxmlformats.org/officeDocument/2006/relationships/image" Target="../media/image48.svg"/><Relationship Id="rId48" Type="http://schemas.openxmlformats.org/officeDocument/2006/relationships/image" Target="../media/image53.sv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image" Target="../media/image5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svg"/><Relationship Id="rId46" Type="http://schemas.openxmlformats.org/officeDocument/2006/relationships/image" Target="../media/image51.svg"/><Relationship Id="rId20" Type="http://schemas.openxmlformats.org/officeDocument/2006/relationships/image" Target="../media/image25.svg"/><Relationship Id="rId41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">
            <a:extLst>
              <a:ext uri="{FF2B5EF4-FFF2-40B4-BE49-F238E27FC236}">
                <a16:creationId xmlns:a16="http://schemas.microsoft.com/office/drawing/2014/main" id="{8DCBD955-D531-C49A-4F7C-D78959B9FA4A}"/>
              </a:ext>
            </a:extLst>
          </p:cNvPr>
          <p:cNvSpPr/>
          <p:nvPr/>
        </p:nvSpPr>
        <p:spPr>
          <a:xfrm>
            <a:off x="-652610" y="-1852217"/>
            <a:ext cx="5513001" cy="5444078"/>
          </a:xfrm>
          <a:custGeom>
            <a:avLst/>
            <a:gdLst/>
            <a:ahLst/>
            <a:cxnLst/>
            <a:rect l="l" t="t" r="r" b="b"/>
            <a:pathLst>
              <a:path w="5311797" h="5245389">
                <a:moveTo>
                  <a:pt x="0" y="0"/>
                </a:moveTo>
                <a:lnTo>
                  <a:pt x="5311797" y="0"/>
                </a:lnTo>
                <a:lnTo>
                  <a:pt x="5311797" y="5245389"/>
                </a:lnTo>
                <a:lnTo>
                  <a:pt x="0" y="5245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868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2ED22259-3266-562E-D405-B0BCB7E7C9E3}"/>
              </a:ext>
            </a:extLst>
          </p:cNvPr>
          <p:cNvSpPr/>
          <p:nvPr/>
        </p:nvSpPr>
        <p:spPr>
          <a:xfrm>
            <a:off x="6759858" y="-147204"/>
            <a:ext cx="3679543" cy="5382687"/>
          </a:xfrm>
          <a:custGeom>
            <a:avLst/>
            <a:gdLst/>
            <a:ahLst/>
            <a:cxnLst/>
            <a:rect l="l" t="t" r="r" b="b"/>
            <a:pathLst>
              <a:path w="3545253" h="5186239">
                <a:moveTo>
                  <a:pt x="0" y="0"/>
                </a:moveTo>
                <a:lnTo>
                  <a:pt x="3545253" y="0"/>
                </a:lnTo>
                <a:lnTo>
                  <a:pt x="3545253" y="5186239"/>
                </a:lnTo>
                <a:lnTo>
                  <a:pt x="0" y="51862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3392687-EBE6-697F-6195-B392D2C57A51}"/>
              </a:ext>
            </a:extLst>
          </p:cNvPr>
          <p:cNvSpPr/>
          <p:nvPr/>
        </p:nvSpPr>
        <p:spPr>
          <a:xfrm>
            <a:off x="3962098" y="-48132"/>
            <a:ext cx="1337647" cy="666876"/>
          </a:xfrm>
          <a:custGeom>
            <a:avLst/>
            <a:gdLst/>
            <a:ahLst/>
            <a:cxnLst/>
            <a:rect l="l" t="t" r="r" b="b"/>
            <a:pathLst>
              <a:path w="1288828" h="642537">
                <a:moveTo>
                  <a:pt x="0" y="0"/>
                </a:moveTo>
                <a:lnTo>
                  <a:pt x="1288828" y="0"/>
                </a:lnTo>
                <a:lnTo>
                  <a:pt x="1288828" y="642537"/>
                </a:lnTo>
                <a:lnTo>
                  <a:pt x="0" y="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E0D8133F-A85D-0745-D685-52D0F83F6FC8}"/>
              </a:ext>
            </a:extLst>
          </p:cNvPr>
          <p:cNvSpPr/>
          <p:nvPr/>
        </p:nvSpPr>
        <p:spPr>
          <a:xfrm>
            <a:off x="5383822" y="561959"/>
            <a:ext cx="1749786" cy="1888187"/>
          </a:xfrm>
          <a:custGeom>
            <a:avLst/>
            <a:gdLst/>
            <a:ahLst/>
            <a:cxnLst/>
            <a:rect l="l" t="t" r="r" b="b"/>
            <a:pathLst>
              <a:path w="1685925" h="1819275">
                <a:moveTo>
                  <a:pt x="0" y="0"/>
                </a:moveTo>
                <a:lnTo>
                  <a:pt x="1685925" y="0"/>
                </a:lnTo>
                <a:lnTo>
                  <a:pt x="1685925" y="1819275"/>
                </a:lnTo>
                <a:lnTo>
                  <a:pt x="0" y="18192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B200ACF2-7B55-683E-AFF3-984DD883C988}"/>
              </a:ext>
            </a:extLst>
          </p:cNvPr>
          <p:cNvSpPr/>
          <p:nvPr/>
        </p:nvSpPr>
        <p:spPr>
          <a:xfrm>
            <a:off x="5276427" y="2885412"/>
            <a:ext cx="4433927" cy="2810472"/>
          </a:xfrm>
          <a:custGeom>
            <a:avLst/>
            <a:gdLst/>
            <a:ahLst/>
            <a:cxnLst/>
            <a:rect l="l" t="t" r="r" b="b"/>
            <a:pathLst>
              <a:path w="4272105" h="2707900">
                <a:moveTo>
                  <a:pt x="0" y="0"/>
                </a:moveTo>
                <a:lnTo>
                  <a:pt x="4272106" y="0"/>
                </a:lnTo>
                <a:lnTo>
                  <a:pt x="4272106" y="2707900"/>
                </a:lnTo>
                <a:lnTo>
                  <a:pt x="0" y="27079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2A9A5ED3-790F-5F59-4728-9B3E87182556}"/>
              </a:ext>
            </a:extLst>
          </p:cNvPr>
          <p:cNvSpPr txBox="1"/>
          <p:nvPr/>
        </p:nvSpPr>
        <p:spPr>
          <a:xfrm>
            <a:off x="672508" y="6354171"/>
            <a:ext cx="2077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100" ker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defRPr>
            </a:lvl1pPr>
          </a:lstStyle>
          <a:p>
            <a:r>
              <a:rPr lang="fr-FR" sz="1050"/>
              <a:t>1217 Chemin de Saint Sylvestre 30390 Domazan</a:t>
            </a: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89E3FB75-FA3C-58D9-5857-9320193C8B50}"/>
              </a:ext>
            </a:extLst>
          </p:cNvPr>
          <p:cNvSpPr txBox="1"/>
          <p:nvPr/>
        </p:nvSpPr>
        <p:spPr>
          <a:xfrm>
            <a:off x="672508" y="6932671"/>
            <a:ext cx="2082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100" ker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defRPr>
            </a:lvl1pPr>
          </a:lstStyle>
          <a:p>
            <a:r>
              <a:rPr lang="en-US" sz="1050"/>
              <a:t>contact@silver-russell.fr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F34D49AE-0E06-4C94-0DDC-1355EB1B8F1A}"/>
              </a:ext>
            </a:extLst>
          </p:cNvPr>
          <p:cNvSpPr txBox="1"/>
          <p:nvPr/>
        </p:nvSpPr>
        <p:spPr>
          <a:xfrm>
            <a:off x="7328982" y="159380"/>
            <a:ext cx="2959482" cy="638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569"/>
              </a:lnSpc>
            </a:pPr>
            <a:r>
              <a:rPr lang="en-US" sz="1887">
                <a:solidFill>
                  <a:srgbClr val="FFFFFF"/>
                </a:solidFill>
                <a:latin typeface="Arial Rounded MT Bold" panose="020F0704030504030204" pitchFamily="34" charset="0"/>
              </a:rPr>
              <a:t>ASSOCIATION SILVER RUSSELL PAG FRANCE</a:t>
            </a:r>
            <a:endParaRPr lang="en-US" sz="1887">
              <a:solidFill>
                <a:srgbClr val="FFFFFF"/>
              </a:solidFill>
              <a:latin typeface="Arial Rounded MT Bold" panose="020F0704030504030204" pitchFamily="34" charset="0"/>
              <a:hlinkClick r:id="rId11" tooltip="http://silver-russell.fr/"/>
            </a:endParaRP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3C777A23-D4F7-6C91-CDC8-5C7601157A93}"/>
              </a:ext>
            </a:extLst>
          </p:cNvPr>
          <p:cNvSpPr>
            <a:spLocks/>
          </p:cNvSpPr>
          <p:nvPr/>
        </p:nvSpPr>
        <p:spPr>
          <a:xfrm>
            <a:off x="5513625" y="7005875"/>
            <a:ext cx="4774839" cy="395432"/>
          </a:xfrm>
          <a:custGeom>
            <a:avLst/>
            <a:gdLst/>
            <a:ahLst/>
            <a:cxnLst/>
            <a:rect l="l" t="t" r="r" b="b"/>
            <a:pathLst>
              <a:path w="4600575" h="381000">
                <a:moveTo>
                  <a:pt x="0" y="0"/>
                </a:moveTo>
                <a:lnTo>
                  <a:pt x="4600575" y="0"/>
                </a:lnTo>
                <a:lnTo>
                  <a:pt x="4600575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868"/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52F00C49-006E-27F0-25A3-1849EF6332A3}"/>
              </a:ext>
            </a:extLst>
          </p:cNvPr>
          <p:cNvSpPr txBox="1">
            <a:spLocks/>
          </p:cNvSpPr>
          <p:nvPr/>
        </p:nvSpPr>
        <p:spPr>
          <a:xfrm>
            <a:off x="6681907" y="7086154"/>
            <a:ext cx="2438276" cy="241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33"/>
              </a:lnSpc>
            </a:pPr>
            <a:r>
              <a:rPr lang="en-US" sz="1452">
                <a:solidFill>
                  <a:srgbClr val="FFFFFF"/>
                </a:solidFill>
                <a:latin typeface="Now" panose="020B0604020202020204" charset="0"/>
              </a:rPr>
              <a:t>WWW.SILVER-RUSSELL.FR</a:t>
            </a: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26D0571D-405D-8E8D-66FE-338D844D3BF6}"/>
              </a:ext>
            </a:extLst>
          </p:cNvPr>
          <p:cNvSpPr txBox="1"/>
          <p:nvPr/>
        </p:nvSpPr>
        <p:spPr>
          <a:xfrm>
            <a:off x="5541539" y="6744858"/>
            <a:ext cx="4746923" cy="204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43"/>
              </a:lnSpc>
            </a:pPr>
            <a:r>
              <a:rPr lang="fr-FR" sz="1200">
                <a:solidFill>
                  <a:srgbClr val="55018D"/>
                </a:solidFill>
              </a:rPr>
              <a:t>Brochure à destination des familles, des médecins et des partenaires.</a:t>
            </a: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BBEFBAED-0D4E-3AB1-751A-A5CF7B86B70A}"/>
              </a:ext>
            </a:extLst>
          </p:cNvPr>
          <p:cNvSpPr txBox="1">
            <a:spLocks/>
          </p:cNvSpPr>
          <p:nvPr/>
        </p:nvSpPr>
        <p:spPr>
          <a:xfrm>
            <a:off x="351837" y="4601093"/>
            <a:ext cx="4482296" cy="12153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57"/>
              </a:lnSpc>
              <a:buClr>
                <a:srgbClr val="C8EB19"/>
              </a:buClr>
              <a:buSzPct val="130000"/>
            </a:pPr>
            <a:r>
              <a:rPr lang="fr-FR" sz="1050" b="1">
                <a:solidFill>
                  <a:srgbClr val="55018D"/>
                </a:solidFill>
                <a:latin typeface="+mj-lt"/>
              </a:rPr>
              <a:t>Adhérant</a:t>
            </a:r>
            <a:r>
              <a:rPr lang="fr-FR" sz="1050">
                <a:latin typeface="+mj-lt"/>
              </a:rPr>
              <a:t> à l’association</a:t>
            </a:r>
          </a:p>
          <a:p>
            <a:pPr algn="ctr">
              <a:lnSpc>
                <a:spcPts val="1557"/>
              </a:lnSpc>
              <a:buClr>
                <a:srgbClr val="C8EB19"/>
              </a:buClr>
              <a:buSzPct val="130000"/>
            </a:pPr>
            <a:r>
              <a:rPr lang="fr-FR" sz="1050" b="1">
                <a:solidFill>
                  <a:srgbClr val="55018D"/>
                </a:solidFill>
                <a:latin typeface="+mj-lt"/>
              </a:rPr>
              <a:t>Participant à la vie associative </a:t>
            </a:r>
            <a:r>
              <a:rPr lang="fr-FR" sz="1050">
                <a:latin typeface="+mj-lt"/>
              </a:rPr>
              <a:t>en tant que parents ou professionnels</a:t>
            </a:r>
          </a:p>
          <a:p>
            <a:pPr algn="ctr">
              <a:lnSpc>
                <a:spcPts val="1557"/>
              </a:lnSpc>
              <a:buClr>
                <a:srgbClr val="C8EB19"/>
              </a:buClr>
              <a:buSzPct val="130000"/>
            </a:pPr>
            <a:r>
              <a:rPr lang="fr-FR" sz="1050" b="1">
                <a:solidFill>
                  <a:srgbClr val="55018D"/>
                </a:solidFill>
                <a:latin typeface="+mj-lt"/>
              </a:rPr>
              <a:t>Faisant connaître la maladie autour de vous</a:t>
            </a:r>
            <a:r>
              <a:rPr lang="fr-FR" sz="1050">
                <a:latin typeface="+mj-lt"/>
              </a:rPr>
              <a:t>, et en partageant votre expérience et vos connaissances</a:t>
            </a:r>
          </a:p>
          <a:p>
            <a:pPr algn="ctr">
              <a:lnSpc>
                <a:spcPts val="1557"/>
              </a:lnSpc>
              <a:buClr>
                <a:srgbClr val="C8EB19"/>
              </a:buClr>
              <a:buSzPct val="130000"/>
            </a:pPr>
            <a:r>
              <a:rPr lang="fr-FR" sz="1050" b="1">
                <a:solidFill>
                  <a:srgbClr val="55018D"/>
                </a:solidFill>
                <a:latin typeface="+mj-lt"/>
              </a:rPr>
              <a:t>Soutenant l’association financièrement </a:t>
            </a:r>
            <a:r>
              <a:rPr lang="fr-FR" sz="1050">
                <a:latin typeface="+mj-lt"/>
              </a:rPr>
              <a:t>par des dons, un mécénat ou par des actions matérielles</a:t>
            </a: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id="{333DFD7C-6039-E827-7E59-D6F8C6676558}"/>
              </a:ext>
            </a:extLst>
          </p:cNvPr>
          <p:cNvSpPr txBox="1"/>
          <p:nvPr/>
        </p:nvSpPr>
        <p:spPr>
          <a:xfrm>
            <a:off x="5757571" y="4083387"/>
            <a:ext cx="4314858" cy="782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1"/>
              </a:lnSpc>
            </a:pPr>
            <a:r>
              <a:rPr lang="fr-FR" sz="1245"/>
              <a:t>Association ayant vocation à </a:t>
            </a:r>
            <a:r>
              <a:rPr lang="fr-FR" sz="1245" b="1"/>
              <a:t>soutenir</a:t>
            </a:r>
            <a:r>
              <a:rPr lang="fr-FR" sz="1245"/>
              <a:t> et </a:t>
            </a:r>
            <a:r>
              <a:rPr lang="fr-FR" sz="1245" b="1"/>
              <a:t>guider</a:t>
            </a:r>
            <a:r>
              <a:rPr lang="fr-FR" sz="1245"/>
              <a:t> les familles concernées par le </a:t>
            </a:r>
            <a:r>
              <a:rPr lang="fr-FR" sz="1245" b="1"/>
              <a:t>syndrome de Silver Russell </a:t>
            </a:r>
            <a:r>
              <a:rPr lang="fr-FR" sz="1245"/>
              <a:t>en </a:t>
            </a:r>
            <a:r>
              <a:rPr lang="fr-FR" sz="1245" b="1"/>
              <a:t>accompagnant leur parcours avec la maladie </a:t>
            </a:r>
            <a:r>
              <a:rPr lang="fr-FR" sz="1245"/>
              <a:t>et en </a:t>
            </a:r>
            <a:r>
              <a:rPr lang="fr-FR" sz="1245" b="1"/>
              <a:t>rompant ainsi leur isolement.</a:t>
            </a:r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60DBF285-9D8C-08C2-D0B6-5F368788199D}"/>
              </a:ext>
            </a:extLst>
          </p:cNvPr>
          <p:cNvSpPr/>
          <p:nvPr/>
        </p:nvSpPr>
        <p:spPr>
          <a:xfrm>
            <a:off x="9677403" y="1616199"/>
            <a:ext cx="761997" cy="1207402"/>
          </a:xfrm>
          <a:custGeom>
            <a:avLst/>
            <a:gdLst/>
            <a:ahLst/>
            <a:cxnLst/>
            <a:rect l="l" t="t" r="r" b="b"/>
            <a:pathLst>
              <a:path w="734187" h="1163336">
                <a:moveTo>
                  <a:pt x="0" y="0"/>
                </a:moveTo>
                <a:lnTo>
                  <a:pt x="734187" y="0"/>
                </a:lnTo>
                <a:lnTo>
                  <a:pt x="734187" y="1163336"/>
                </a:lnTo>
                <a:lnTo>
                  <a:pt x="0" y="11633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sz="1868"/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id="{484F4D14-7805-275B-3E8E-2AD55EA85719}"/>
              </a:ext>
            </a:extLst>
          </p:cNvPr>
          <p:cNvGrpSpPr>
            <a:grpSpLocks noChangeAspect="1"/>
          </p:cNvGrpSpPr>
          <p:nvPr/>
        </p:nvGrpSpPr>
        <p:grpSpPr>
          <a:xfrm>
            <a:off x="7470579" y="1054317"/>
            <a:ext cx="2420903" cy="2420893"/>
            <a:chOff x="0" y="0"/>
            <a:chExt cx="3110065" cy="3110052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E865007-2502-F267-6187-E36A09026473}"/>
                </a:ext>
              </a:extLst>
            </p:cNvPr>
            <p:cNvSpPr/>
            <p:nvPr/>
          </p:nvSpPr>
          <p:spPr>
            <a:xfrm>
              <a:off x="0" y="0"/>
              <a:ext cx="3109976" cy="3110103"/>
            </a:xfrm>
            <a:custGeom>
              <a:avLst/>
              <a:gdLst/>
              <a:ahLst/>
              <a:cxnLst/>
              <a:rect l="l" t="t" r="r" b="b"/>
              <a:pathLst>
                <a:path w="3109976" h="3110103">
                  <a:moveTo>
                    <a:pt x="1554988" y="0"/>
                  </a:moveTo>
                  <a:cubicBezTo>
                    <a:pt x="696214" y="0"/>
                    <a:pt x="0" y="696214"/>
                    <a:pt x="0" y="1554988"/>
                  </a:cubicBezTo>
                  <a:cubicBezTo>
                    <a:pt x="0" y="2413762"/>
                    <a:pt x="696214" y="3110103"/>
                    <a:pt x="1554988" y="3110103"/>
                  </a:cubicBezTo>
                  <a:cubicBezTo>
                    <a:pt x="2413762" y="3110103"/>
                    <a:pt x="3109976" y="2413889"/>
                    <a:pt x="3109976" y="1555115"/>
                  </a:cubicBezTo>
                  <a:cubicBezTo>
                    <a:pt x="3109976" y="696341"/>
                    <a:pt x="2413889" y="0"/>
                    <a:pt x="1554988" y="0"/>
                  </a:cubicBezTo>
                  <a:close/>
                </a:path>
              </a:pathLst>
            </a:custGeom>
            <a:blipFill>
              <a:blip r:embed="rId16"/>
              <a:stretch>
                <a:fillRect l="-4030" t="-4029" r="-3972" b="-396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2E003FD8-666D-F659-37F8-B5AD5C70898B}"/>
              </a:ext>
            </a:extLst>
          </p:cNvPr>
          <p:cNvSpPr txBox="1">
            <a:spLocks/>
          </p:cNvSpPr>
          <p:nvPr/>
        </p:nvSpPr>
        <p:spPr>
          <a:xfrm>
            <a:off x="570403" y="3867696"/>
            <a:ext cx="4045165" cy="344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84"/>
              </a:lnSpc>
            </a:pPr>
            <a:r>
              <a:rPr lang="en-US" sz="2800">
                <a:solidFill>
                  <a:srgbClr val="55018D"/>
                </a:solidFill>
                <a:latin typeface="Arial Rounded MT Bold" panose="020F0704030504030204" pitchFamily="34" charset="0"/>
                <a:ea typeface="Inter Bold" panose="020B0604020202020204" charset="0"/>
              </a:rPr>
              <a:t>REJOIGNEZ NOUS !</a:t>
            </a:r>
          </a:p>
        </p:txBody>
      </p:sp>
      <p:cxnSp>
        <p:nvCxnSpPr>
          <p:cNvPr id="37" name="Straight Connector 4">
            <a:extLst>
              <a:ext uri="{FF2B5EF4-FFF2-40B4-BE49-F238E27FC236}">
                <a16:creationId xmlns:a16="http://schemas.microsoft.com/office/drawing/2014/main" id="{F23C16F5-4AA2-BC93-B752-0C0D76754D10}"/>
              </a:ext>
            </a:extLst>
          </p:cNvPr>
          <p:cNvCxnSpPr>
            <a:cxnSpLocks/>
          </p:cNvCxnSpPr>
          <p:nvPr/>
        </p:nvCxnSpPr>
        <p:spPr>
          <a:xfrm>
            <a:off x="5219700" y="105508"/>
            <a:ext cx="0" cy="735036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0">
            <a:extLst>
              <a:ext uri="{FF2B5EF4-FFF2-40B4-BE49-F238E27FC236}">
                <a16:creationId xmlns:a16="http://schemas.microsoft.com/office/drawing/2014/main" id="{E806D7BF-A34B-1CE7-0029-7EE72096070A}"/>
              </a:ext>
            </a:extLst>
          </p:cNvPr>
          <p:cNvSpPr txBox="1"/>
          <p:nvPr/>
        </p:nvSpPr>
        <p:spPr>
          <a:xfrm>
            <a:off x="6498959" y="5931848"/>
            <a:ext cx="3150266" cy="2331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33"/>
              </a:lnSpc>
            </a:pPr>
            <a:r>
              <a:rPr lang="en-US" sz="1452">
                <a:solidFill>
                  <a:srgbClr val="55018D"/>
                </a:solidFill>
                <a:latin typeface="Arial Rounded MT Bold" panose="020F0704030504030204" pitchFamily="34" charset="0"/>
              </a:rPr>
              <a:t>MALADIE GÉNÉTIQUE RARE</a:t>
            </a: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0DB1E5C3-BCA3-B3AF-E577-DB8CB7E6163F}"/>
              </a:ext>
            </a:extLst>
          </p:cNvPr>
          <p:cNvSpPr txBox="1"/>
          <p:nvPr/>
        </p:nvSpPr>
        <p:spPr>
          <a:xfrm>
            <a:off x="6498960" y="6146175"/>
            <a:ext cx="3408029" cy="35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</a:pPr>
            <a:r>
              <a:rPr lang="fr-FR" sz="1050">
                <a:solidFill>
                  <a:srgbClr val="55018D"/>
                </a:solidFill>
              </a:rPr>
              <a:t>A ce jour, en France 608 enfants, ados ou adultes sont diagnostiqués SILVER RUSSELL.</a:t>
            </a: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A6FE2B99-25CD-F686-0375-D075EEF7F7FA}"/>
              </a:ext>
            </a:extLst>
          </p:cNvPr>
          <p:cNvSpPr>
            <a:spLocks/>
          </p:cNvSpPr>
          <p:nvPr/>
        </p:nvSpPr>
        <p:spPr>
          <a:xfrm>
            <a:off x="5720791" y="5887475"/>
            <a:ext cx="659943" cy="693145"/>
          </a:xfrm>
          <a:custGeom>
            <a:avLst/>
            <a:gdLst/>
            <a:ahLst/>
            <a:cxnLst/>
            <a:rect l="l" t="t" r="r" b="b"/>
            <a:pathLst>
              <a:path w="808568" h="808568">
                <a:moveTo>
                  <a:pt x="0" y="0"/>
                </a:moveTo>
                <a:lnTo>
                  <a:pt x="808567" y="0"/>
                </a:lnTo>
                <a:lnTo>
                  <a:pt x="808567" y="808568"/>
                </a:lnTo>
                <a:lnTo>
                  <a:pt x="0" y="80856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>
              <a:latin typeface="Now" panose="020B060402020202020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BB046DD-C64D-298A-C706-94305011F098}"/>
              </a:ext>
            </a:extLst>
          </p:cNvPr>
          <p:cNvSpPr txBox="1">
            <a:spLocks/>
          </p:cNvSpPr>
          <p:nvPr/>
        </p:nvSpPr>
        <p:spPr>
          <a:xfrm>
            <a:off x="5776466" y="6049382"/>
            <a:ext cx="54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rgbClr val="55018D"/>
                </a:solidFill>
              </a:rPr>
              <a:t>671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A6851-2DC8-02D2-B89F-F59AEDBD95FE}"/>
              </a:ext>
            </a:extLst>
          </p:cNvPr>
          <p:cNvSpPr txBox="1"/>
          <p:nvPr/>
        </p:nvSpPr>
        <p:spPr>
          <a:xfrm>
            <a:off x="1723068" y="5944401"/>
            <a:ext cx="173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>
                <a:solidFill>
                  <a:srgbClr val="55018D"/>
                </a:solidFill>
                <a:latin typeface="Arial Rounded MT Bold" panose="020F0704030504030204" pitchFamily="34" charset="0"/>
                <a:cs typeface="Aharoni" panose="020B0604020202020204" pitchFamily="2" charset="-79"/>
              </a:rPr>
              <a:t>CONTACT</a:t>
            </a:r>
          </a:p>
        </p:txBody>
      </p:sp>
      <p:pic>
        <p:nvPicPr>
          <p:cNvPr id="6" name="Picture 5" descr="A blue circle with a white letter f in it&#10;&#10;Description automatically generated">
            <a:extLst>
              <a:ext uri="{FF2B5EF4-FFF2-40B4-BE49-F238E27FC236}">
                <a16:creationId xmlns:a16="http://schemas.microsoft.com/office/drawing/2014/main" id="{AB513843-4F0A-C732-1660-19AB269904F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70" y="6389614"/>
            <a:ext cx="360000" cy="360000"/>
          </a:xfrm>
          <a:prstGeom prst="rect">
            <a:avLst/>
          </a:prstGeom>
        </p:spPr>
      </p:pic>
      <p:pic>
        <p:nvPicPr>
          <p:cNvPr id="11" name="Picture 10" descr="A white x in a black circle&#10;&#10;Description automatically generated">
            <a:extLst>
              <a:ext uri="{FF2B5EF4-FFF2-40B4-BE49-F238E27FC236}">
                <a16:creationId xmlns:a16="http://schemas.microsoft.com/office/drawing/2014/main" id="{C6A23EA5-5521-C57B-6642-2A0DDDF24BD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70" y="6883476"/>
            <a:ext cx="360000" cy="3600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D5D3D17D-2553-0BD3-0A72-AC0B03EA2685}"/>
              </a:ext>
            </a:extLst>
          </p:cNvPr>
          <p:cNvGrpSpPr/>
          <p:nvPr/>
        </p:nvGrpSpPr>
        <p:grpSpPr>
          <a:xfrm>
            <a:off x="295991" y="6389614"/>
            <a:ext cx="360000" cy="360000"/>
            <a:chOff x="3485335" y="6038496"/>
            <a:chExt cx="360000" cy="3600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E3AAF73-83BF-B07E-C1DA-F64C7385ADE8}"/>
                </a:ext>
              </a:extLst>
            </p:cNvPr>
            <p:cNvSpPr/>
            <p:nvPr/>
          </p:nvSpPr>
          <p:spPr>
            <a:xfrm>
              <a:off x="3485335" y="6038496"/>
              <a:ext cx="360000" cy="360000"/>
            </a:xfrm>
            <a:prstGeom prst="ellipse">
              <a:avLst/>
            </a:prstGeom>
            <a:solidFill>
              <a:srgbClr val="C8EB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Graphic 20" descr="Home with solid fill">
              <a:extLst>
                <a:ext uri="{FF2B5EF4-FFF2-40B4-BE49-F238E27FC236}">
                  <a16:creationId xmlns:a16="http://schemas.microsoft.com/office/drawing/2014/main" id="{D6FE285D-8674-A6D0-295E-7ECD6E3F9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539335" y="6092496"/>
              <a:ext cx="252000" cy="2520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9CE27C-42D5-5CEF-1863-7B21FF9060F6}"/>
              </a:ext>
            </a:extLst>
          </p:cNvPr>
          <p:cNvGrpSpPr/>
          <p:nvPr/>
        </p:nvGrpSpPr>
        <p:grpSpPr>
          <a:xfrm>
            <a:off x="295991" y="6883476"/>
            <a:ext cx="360000" cy="360000"/>
            <a:chOff x="4588411" y="6049353"/>
            <a:chExt cx="360000" cy="360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DD2A7D7-126F-E59A-1899-886AD02A80AC}"/>
                </a:ext>
              </a:extLst>
            </p:cNvPr>
            <p:cNvSpPr/>
            <p:nvPr/>
          </p:nvSpPr>
          <p:spPr>
            <a:xfrm>
              <a:off x="4588411" y="6049353"/>
              <a:ext cx="360000" cy="360000"/>
            </a:xfrm>
            <a:prstGeom prst="ellipse">
              <a:avLst/>
            </a:prstGeom>
            <a:solidFill>
              <a:srgbClr val="C8EB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5" name="Graphic 34" descr="Envelope with solid fill">
              <a:extLst>
                <a:ext uri="{FF2B5EF4-FFF2-40B4-BE49-F238E27FC236}">
                  <a16:creationId xmlns:a16="http://schemas.microsoft.com/office/drawing/2014/main" id="{41B6075A-C86D-D9B3-416D-62BFDAB1C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642411" y="6103353"/>
              <a:ext cx="252000" cy="252000"/>
            </a:xfrm>
            <a:prstGeom prst="rect">
              <a:avLst/>
            </a:prstGeom>
          </p:spPr>
        </p:pic>
      </p:grpSp>
      <p:sp>
        <p:nvSpPr>
          <p:cNvPr id="43" name="TextBox 23">
            <a:extLst>
              <a:ext uri="{FF2B5EF4-FFF2-40B4-BE49-F238E27FC236}">
                <a16:creationId xmlns:a16="http://schemas.microsoft.com/office/drawing/2014/main" id="{AAD3E8AB-73C0-57F5-5D01-4333B1074C92}"/>
              </a:ext>
            </a:extLst>
          </p:cNvPr>
          <p:cNvSpPr txBox="1"/>
          <p:nvPr/>
        </p:nvSpPr>
        <p:spPr>
          <a:xfrm>
            <a:off x="3342467" y="6932671"/>
            <a:ext cx="1296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100" ker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defRPr>
            </a:lvl1pPr>
          </a:lstStyle>
          <a:p>
            <a:r>
              <a:rPr lang="en-US" sz="1050"/>
              <a:t>@SSR_PAG_France</a:t>
            </a:r>
          </a:p>
        </p:txBody>
      </p:sp>
      <p:sp>
        <p:nvSpPr>
          <p:cNvPr id="45" name="TextBox 24">
            <a:extLst>
              <a:ext uri="{FF2B5EF4-FFF2-40B4-BE49-F238E27FC236}">
                <a16:creationId xmlns:a16="http://schemas.microsoft.com/office/drawing/2014/main" id="{B04C1E55-08E1-C1E1-1689-604BF93F7CBC}"/>
              </a:ext>
            </a:extLst>
          </p:cNvPr>
          <p:cNvSpPr txBox="1"/>
          <p:nvPr/>
        </p:nvSpPr>
        <p:spPr>
          <a:xfrm>
            <a:off x="3342467" y="6438809"/>
            <a:ext cx="17240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100" ker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defRPr>
            </a:lvl1pPr>
          </a:lstStyle>
          <a:p>
            <a:r>
              <a:rPr lang="en-US" sz="1050"/>
              <a:t>Silver-Russell France</a:t>
            </a:r>
          </a:p>
        </p:txBody>
      </p:sp>
      <p:sp>
        <p:nvSpPr>
          <p:cNvPr id="51" name="TextBox 28">
            <a:extLst>
              <a:ext uri="{FF2B5EF4-FFF2-40B4-BE49-F238E27FC236}">
                <a16:creationId xmlns:a16="http://schemas.microsoft.com/office/drawing/2014/main" id="{A6A913AF-E980-52EE-C990-13EE3FB9EA46}"/>
              </a:ext>
            </a:extLst>
          </p:cNvPr>
          <p:cNvSpPr txBox="1">
            <a:spLocks/>
          </p:cNvSpPr>
          <p:nvPr/>
        </p:nvSpPr>
        <p:spPr>
          <a:xfrm>
            <a:off x="351837" y="4300854"/>
            <a:ext cx="4482296" cy="191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57"/>
              </a:lnSpc>
            </a:pPr>
            <a:r>
              <a:rPr lang="fr-FR" sz="1050" b="1"/>
              <a:t>Si vous souhaitez nous soutenir, vous pouvez le faire de plusieurs façons en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3EBBF1-5A72-B43F-E977-BEA9AE8997F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" y="-147204"/>
            <a:ext cx="4152452" cy="276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8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C94DBD-395E-F8AE-D033-373C5DE9DB96}"/>
              </a:ext>
            </a:extLst>
          </p:cNvPr>
          <p:cNvSpPr/>
          <p:nvPr/>
        </p:nvSpPr>
        <p:spPr>
          <a:xfrm>
            <a:off x="224366" y="3027636"/>
            <a:ext cx="4819393" cy="4081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l"/>
            <a:endParaRPr lang="fr-FR" sz="1200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r>
              <a:rPr lang="fr-FR" sz="1400">
                <a:solidFill>
                  <a:srgbClr val="55018D"/>
                </a:solidFill>
                <a:latin typeface="Arial Rounded MT Bold" panose="020F0704030504030204" pitchFamily="34" charset="0"/>
                <a:cs typeface="Aharoni" panose="020B0604020202020204" pitchFamily="2" charset="-79"/>
              </a:rPr>
              <a:t>Nos missions</a:t>
            </a:r>
          </a:p>
          <a:p>
            <a:pPr algn="ctr"/>
            <a:endParaRPr lang="fr-FR" sz="1200" b="1">
              <a:solidFill>
                <a:srgbClr val="7030A0"/>
              </a:solidFill>
            </a:endParaRPr>
          </a:p>
          <a:p>
            <a:pPr lvl="1"/>
            <a:r>
              <a:rPr lang="fr-FR" sz="1100" b="1" kern="0">
                <a:solidFill>
                  <a:srgbClr val="000000"/>
                </a:solidFill>
                <a:latin typeface="+mj-lt"/>
              </a:rPr>
              <a:t>Informer </a:t>
            </a:r>
          </a:p>
          <a:p>
            <a:pPr lvl="1"/>
            <a:endParaRPr lang="fr-FR" sz="1100" b="1" kern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buClr>
                <a:srgbClr val="C8EB19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100" kern="0">
                <a:solidFill>
                  <a:srgbClr val="000000"/>
                </a:solidFill>
                <a:latin typeface="+mj-lt"/>
              </a:rPr>
              <a:t>Les familles en les conseillant et les orientant.</a:t>
            </a:r>
          </a:p>
          <a:p>
            <a:pPr marL="742950" lvl="1" indent="-285750">
              <a:buClr>
                <a:srgbClr val="C8EB19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100" kern="0">
                <a:solidFill>
                  <a:srgbClr val="000000"/>
                </a:solidFill>
                <a:latin typeface="+mj-lt"/>
              </a:rPr>
              <a:t>Le public en les renseignant sur le syndrome de Silver Russell et les enfants nés petits pour l’âge gestationnel.</a:t>
            </a:r>
          </a:p>
          <a:p>
            <a:pPr lvl="1"/>
            <a:endParaRPr lang="fr-FR" sz="11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1100" b="1" kern="0">
                <a:solidFill>
                  <a:srgbClr val="000000"/>
                </a:solidFill>
                <a:latin typeface="+mj-lt"/>
              </a:rPr>
              <a:t>Fédérer une communauté </a:t>
            </a:r>
          </a:p>
          <a:p>
            <a:pPr lvl="1"/>
            <a:endParaRPr lang="fr-FR" sz="1100" b="1" kern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buClr>
                <a:srgbClr val="C8EB19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100" kern="0">
                <a:solidFill>
                  <a:srgbClr val="000000"/>
                </a:solidFill>
                <a:latin typeface="+mj-lt"/>
              </a:rPr>
              <a:t>Favoriser l’échange et l'information entre les personnes atteintes.</a:t>
            </a:r>
          </a:p>
          <a:p>
            <a:pPr marL="742950" lvl="1" indent="-285750">
              <a:buClr>
                <a:srgbClr val="C8EB19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100" kern="0">
                <a:solidFill>
                  <a:srgbClr val="000000"/>
                </a:solidFill>
                <a:latin typeface="+mj-lt"/>
              </a:rPr>
              <a:t>Permettre aux familles de se retrouver et de partager leurs expériences.</a:t>
            </a:r>
          </a:p>
          <a:p>
            <a:pPr marL="742950" lvl="1" indent="-285750">
              <a:buClr>
                <a:srgbClr val="C8EB19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100" kern="0">
                <a:solidFill>
                  <a:srgbClr val="000000"/>
                </a:solidFill>
                <a:latin typeface="+mj-lt"/>
              </a:rPr>
              <a:t>Gérer les manifestations et activités.</a:t>
            </a:r>
          </a:p>
          <a:p>
            <a:pPr lvl="1"/>
            <a:endParaRPr lang="fr-FR" sz="11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1100" b="1" kern="0">
                <a:solidFill>
                  <a:srgbClr val="000000"/>
                </a:solidFill>
                <a:latin typeface="+mj-lt"/>
              </a:rPr>
              <a:t>Se doter d’un cadre médical de référence et s’assurer de la reconnaissance des droits des patients</a:t>
            </a:r>
          </a:p>
          <a:p>
            <a:pPr lvl="1"/>
            <a:endParaRPr lang="fr-FR" sz="1100" b="1" kern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buClr>
                <a:srgbClr val="C8EB19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100" kern="0">
                <a:solidFill>
                  <a:srgbClr val="000000"/>
                </a:solidFill>
                <a:latin typeface="+mj-lt"/>
              </a:rPr>
              <a:t>S’entourer d’un conseil scientifique.</a:t>
            </a:r>
          </a:p>
          <a:p>
            <a:pPr marL="742950" lvl="1" indent="-285750">
              <a:buClr>
                <a:srgbClr val="C8EB19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100" kern="0">
                <a:solidFill>
                  <a:srgbClr val="000000"/>
                </a:solidFill>
                <a:latin typeface="+mj-lt"/>
              </a:rPr>
              <a:t>Organiser ou participer à l’organisation de réunions médicales.</a:t>
            </a:r>
          </a:p>
          <a:p>
            <a:pPr marL="742950" lvl="1" indent="-285750">
              <a:buClr>
                <a:srgbClr val="C8EB19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100" kern="0">
                <a:solidFill>
                  <a:srgbClr val="000000"/>
                </a:solidFill>
                <a:latin typeface="+mj-lt"/>
              </a:rPr>
              <a:t>Promouvoir et encourager la recherche sur les maladies génétiques.</a:t>
            </a:r>
          </a:p>
          <a:p>
            <a:pPr marL="742950" lvl="1" indent="-285750">
              <a:buClr>
                <a:srgbClr val="C8EB19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100" kern="0">
                <a:solidFill>
                  <a:srgbClr val="000000"/>
                </a:solidFill>
                <a:latin typeface="+mj-lt"/>
              </a:rPr>
              <a:t>Agir auprès des autorités compétentes afin de défendre les droits des personnes concernées par le handicap.</a:t>
            </a:r>
          </a:p>
          <a:p>
            <a:pPr lvl="1"/>
            <a:endParaRPr lang="fr-FR" sz="12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sz="12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fr-FR" sz="12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· ·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5109504-A80E-A4ED-606C-F57B3E15EBE0}"/>
              </a:ext>
            </a:extLst>
          </p:cNvPr>
          <p:cNvSpPr/>
          <p:nvPr/>
        </p:nvSpPr>
        <p:spPr>
          <a:xfrm>
            <a:off x="7031147" y="3332107"/>
            <a:ext cx="3545411" cy="2118011"/>
          </a:xfrm>
          <a:prstGeom prst="roundRect">
            <a:avLst>
              <a:gd name="adj" fmla="val 7676"/>
            </a:avLst>
          </a:prstGeom>
          <a:solidFill>
            <a:srgbClr val="C8EB19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FDDADD7-7474-0370-6965-C749EFD98E0D}"/>
              </a:ext>
            </a:extLst>
          </p:cNvPr>
          <p:cNvSpPr/>
          <p:nvPr/>
        </p:nvSpPr>
        <p:spPr>
          <a:xfrm>
            <a:off x="5215890" y="5430947"/>
            <a:ext cx="5223510" cy="2132159"/>
          </a:xfrm>
          <a:custGeom>
            <a:avLst/>
            <a:gdLst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5890 w 5215890"/>
              <a:gd name="connsiteY3" fmla="*/ 407670 h 2030730"/>
              <a:gd name="connsiteX4" fmla="*/ 0 w 5215890"/>
              <a:gd name="connsiteY4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5890 w 5215890"/>
              <a:gd name="connsiteY3" fmla="*/ 407670 h 2030730"/>
              <a:gd name="connsiteX4" fmla="*/ 2434590 w 5215890"/>
              <a:gd name="connsiteY4" fmla="*/ 186690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5890 w 5215890"/>
              <a:gd name="connsiteY3" fmla="*/ 407670 h 2030730"/>
              <a:gd name="connsiteX4" fmla="*/ 2472690 w 5215890"/>
              <a:gd name="connsiteY4" fmla="*/ 49530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5890 w 5215890"/>
              <a:gd name="connsiteY3" fmla="*/ 407670 h 2030730"/>
              <a:gd name="connsiteX4" fmla="*/ 2472690 w 5215890"/>
              <a:gd name="connsiteY4" fmla="*/ 49530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5890 w 5215890"/>
              <a:gd name="connsiteY3" fmla="*/ 407670 h 2030730"/>
              <a:gd name="connsiteX4" fmla="*/ 2472690 w 5215890"/>
              <a:gd name="connsiteY4" fmla="*/ 49530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5890 w 5215890"/>
              <a:gd name="connsiteY3" fmla="*/ 407670 h 2030730"/>
              <a:gd name="connsiteX4" fmla="*/ 2472690 w 5215890"/>
              <a:gd name="connsiteY4" fmla="*/ 49530 h 2030730"/>
              <a:gd name="connsiteX5" fmla="*/ 0 w 5215890"/>
              <a:gd name="connsiteY5" fmla="*/ 0 h 2030730"/>
              <a:gd name="connsiteX0" fmla="*/ 0 w 5219700"/>
              <a:gd name="connsiteY0" fmla="*/ 0 h 2030730"/>
              <a:gd name="connsiteX1" fmla="*/ 0 w 5219700"/>
              <a:gd name="connsiteY1" fmla="*/ 2030730 h 2030730"/>
              <a:gd name="connsiteX2" fmla="*/ 5215890 w 5219700"/>
              <a:gd name="connsiteY2" fmla="*/ 2030730 h 2030730"/>
              <a:gd name="connsiteX3" fmla="*/ 5219700 w 5219700"/>
              <a:gd name="connsiteY3" fmla="*/ 872490 h 2030730"/>
              <a:gd name="connsiteX4" fmla="*/ 2472690 w 5219700"/>
              <a:gd name="connsiteY4" fmla="*/ 49530 h 2030730"/>
              <a:gd name="connsiteX5" fmla="*/ 0 w 521970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2080 w 5215890"/>
              <a:gd name="connsiteY3" fmla="*/ 609600 h 2030730"/>
              <a:gd name="connsiteX4" fmla="*/ 2472690 w 5215890"/>
              <a:gd name="connsiteY4" fmla="*/ 49530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2080 w 5215890"/>
              <a:gd name="connsiteY3" fmla="*/ 609600 h 2030730"/>
              <a:gd name="connsiteX4" fmla="*/ 2194560 w 5215890"/>
              <a:gd name="connsiteY4" fmla="*/ 156210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2080 w 5215890"/>
              <a:gd name="connsiteY3" fmla="*/ 609600 h 2030730"/>
              <a:gd name="connsiteX4" fmla="*/ 2194560 w 5215890"/>
              <a:gd name="connsiteY4" fmla="*/ 156210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2080 w 5215890"/>
              <a:gd name="connsiteY3" fmla="*/ 609600 h 2030730"/>
              <a:gd name="connsiteX4" fmla="*/ 2194560 w 5215890"/>
              <a:gd name="connsiteY4" fmla="*/ 156210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2080 w 5215890"/>
              <a:gd name="connsiteY3" fmla="*/ 609600 h 2030730"/>
              <a:gd name="connsiteX4" fmla="*/ 2487454 w 5215890"/>
              <a:gd name="connsiteY4" fmla="*/ 199785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2080 w 5215890"/>
              <a:gd name="connsiteY3" fmla="*/ 609600 h 2030730"/>
              <a:gd name="connsiteX4" fmla="*/ 2487454 w 5215890"/>
              <a:gd name="connsiteY4" fmla="*/ 199785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2080 w 5215890"/>
              <a:gd name="connsiteY3" fmla="*/ 609600 h 2030730"/>
              <a:gd name="connsiteX4" fmla="*/ 2487454 w 5215890"/>
              <a:gd name="connsiteY4" fmla="*/ 199785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2080 w 5215890"/>
              <a:gd name="connsiteY3" fmla="*/ 609600 h 2030730"/>
              <a:gd name="connsiteX4" fmla="*/ 2523172 w 5215890"/>
              <a:gd name="connsiteY4" fmla="*/ 149985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2080 w 5215890"/>
              <a:gd name="connsiteY3" fmla="*/ 609600 h 2030730"/>
              <a:gd name="connsiteX4" fmla="*/ 2523172 w 5215890"/>
              <a:gd name="connsiteY4" fmla="*/ 149985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2080 w 5215890"/>
              <a:gd name="connsiteY3" fmla="*/ 609600 h 2030730"/>
              <a:gd name="connsiteX4" fmla="*/ 2523172 w 5215890"/>
              <a:gd name="connsiteY4" fmla="*/ 149985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2080 w 5215890"/>
              <a:gd name="connsiteY3" fmla="*/ 609600 h 2030730"/>
              <a:gd name="connsiteX4" fmla="*/ 2523172 w 5215890"/>
              <a:gd name="connsiteY4" fmla="*/ 149985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212080 w 5215890"/>
              <a:gd name="connsiteY3" fmla="*/ 609600 h 2030730"/>
              <a:gd name="connsiteX4" fmla="*/ 2816066 w 5215890"/>
              <a:gd name="connsiteY4" fmla="*/ 181110 h 2030730"/>
              <a:gd name="connsiteX5" fmla="*/ 0 w 5215890"/>
              <a:gd name="connsiteY5" fmla="*/ 0 h 2030730"/>
              <a:gd name="connsiteX0" fmla="*/ 0 w 5215890"/>
              <a:gd name="connsiteY0" fmla="*/ 0 h 2030730"/>
              <a:gd name="connsiteX1" fmla="*/ 0 w 5215890"/>
              <a:gd name="connsiteY1" fmla="*/ 2030730 h 2030730"/>
              <a:gd name="connsiteX2" fmla="*/ 5215890 w 5215890"/>
              <a:gd name="connsiteY2" fmla="*/ 2030730 h 2030730"/>
              <a:gd name="connsiteX3" fmla="*/ 5190649 w 5215890"/>
              <a:gd name="connsiteY3" fmla="*/ 445216 h 2030730"/>
              <a:gd name="connsiteX4" fmla="*/ 2816066 w 5215890"/>
              <a:gd name="connsiteY4" fmla="*/ 181110 h 2030730"/>
              <a:gd name="connsiteX5" fmla="*/ 0 w 5215890"/>
              <a:gd name="connsiteY5" fmla="*/ 0 h 2030730"/>
              <a:gd name="connsiteX0" fmla="*/ 0 w 5239930"/>
              <a:gd name="connsiteY0" fmla="*/ 0 h 2030730"/>
              <a:gd name="connsiteX1" fmla="*/ 0 w 5239930"/>
              <a:gd name="connsiteY1" fmla="*/ 2030730 h 2030730"/>
              <a:gd name="connsiteX2" fmla="*/ 5215890 w 5239930"/>
              <a:gd name="connsiteY2" fmla="*/ 2030730 h 2030730"/>
              <a:gd name="connsiteX3" fmla="*/ 5239886 w 5239930"/>
              <a:gd name="connsiteY3" fmla="*/ 431728 h 2030730"/>
              <a:gd name="connsiteX4" fmla="*/ 2816066 w 5239930"/>
              <a:gd name="connsiteY4" fmla="*/ 181110 h 2030730"/>
              <a:gd name="connsiteX5" fmla="*/ 0 w 5239930"/>
              <a:gd name="connsiteY5" fmla="*/ 0 h 2030730"/>
              <a:gd name="connsiteX0" fmla="*/ 0 w 5239968"/>
              <a:gd name="connsiteY0" fmla="*/ 0 h 2030730"/>
              <a:gd name="connsiteX1" fmla="*/ 0 w 5239968"/>
              <a:gd name="connsiteY1" fmla="*/ 2030730 h 2030730"/>
              <a:gd name="connsiteX2" fmla="*/ 5228590 w 5239968"/>
              <a:gd name="connsiteY2" fmla="*/ 2025859 h 2030730"/>
              <a:gd name="connsiteX3" fmla="*/ 5239886 w 5239968"/>
              <a:gd name="connsiteY3" fmla="*/ 431728 h 2030730"/>
              <a:gd name="connsiteX4" fmla="*/ 2816066 w 5239968"/>
              <a:gd name="connsiteY4" fmla="*/ 181110 h 2030730"/>
              <a:gd name="connsiteX5" fmla="*/ 0 w 5239968"/>
              <a:gd name="connsiteY5" fmla="*/ 0 h 2030730"/>
              <a:gd name="connsiteX0" fmla="*/ 0 w 5243830"/>
              <a:gd name="connsiteY0" fmla="*/ 0 h 2030730"/>
              <a:gd name="connsiteX1" fmla="*/ 0 w 5243830"/>
              <a:gd name="connsiteY1" fmla="*/ 2030730 h 2030730"/>
              <a:gd name="connsiteX2" fmla="*/ 5243830 w 5243830"/>
              <a:gd name="connsiteY2" fmla="*/ 2023424 h 2030730"/>
              <a:gd name="connsiteX3" fmla="*/ 5239886 w 5243830"/>
              <a:gd name="connsiteY3" fmla="*/ 431728 h 2030730"/>
              <a:gd name="connsiteX4" fmla="*/ 2816066 w 5243830"/>
              <a:gd name="connsiteY4" fmla="*/ 181110 h 2030730"/>
              <a:gd name="connsiteX5" fmla="*/ 0 w 5243830"/>
              <a:gd name="connsiteY5" fmla="*/ 0 h 2030730"/>
              <a:gd name="connsiteX0" fmla="*/ 0 w 5243830"/>
              <a:gd name="connsiteY0" fmla="*/ 0 h 2034461"/>
              <a:gd name="connsiteX1" fmla="*/ 0 w 5243830"/>
              <a:gd name="connsiteY1" fmla="*/ 2030730 h 2034461"/>
              <a:gd name="connsiteX2" fmla="*/ 5243830 w 5243830"/>
              <a:gd name="connsiteY2" fmla="*/ 2034461 h 2034461"/>
              <a:gd name="connsiteX3" fmla="*/ 5239886 w 5243830"/>
              <a:gd name="connsiteY3" fmla="*/ 431728 h 2034461"/>
              <a:gd name="connsiteX4" fmla="*/ 2816066 w 5243830"/>
              <a:gd name="connsiteY4" fmla="*/ 181110 h 2034461"/>
              <a:gd name="connsiteX5" fmla="*/ 0 w 5243830"/>
              <a:gd name="connsiteY5" fmla="*/ 0 h 2034461"/>
              <a:gd name="connsiteX0" fmla="*/ 0 w 5247658"/>
              <a:gd name="connsiteY0" fmla="*/ 0 h 1988273"/>
              <a:gd name="connsiteX1" fmla="*/ 3828 w 5247658"/>
              <a:gd name="connsiteY1" fmla="*/ 1984542 h 1988273"/>
              <a:gd name="connsiteX2" fmla="*/ 5247658 w 5247658"/>
              <a:gd name="connsiteY2" fmla="*/ 1988273 h 1988273"/>
              <a:gd name="connsiteX3" fmla="*/ 5243714 w 5247658"/>
              <a:gd name="connsiteY3" fmla="*/ 385540 h 1988273"/>
              <a:gd name="connsiteX4" fmla="*/ 2819894 w 5247658"/>
              <a:gd name="connsiteY4" fmla="*/ 134922 h 1988273"/>
              <a:gd name="connsiteX5" fmla="*/ 0 w 5247658"/>
              <a:gd name="connsiteY5" fmla="*/ 0 h 198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7658" h="1988273">
                <a:moveTo>
                  <a:pt x="0" y="0"/>
                </a:moveTo>
                <a:lnTo>
                  <a:pt x="3828" y="1984542"/>
                </a:lnTo>
                <a:lnTo>
                  <a:pt x="5247658" y="1988273"/>
                </a:lnTo>
                <a:cubicBezTo>
                  <a:pt x="5246388" y="1514563"/>
                  <a:pt x="5244984" y="859250"/>
                  <a:pt x="5243714" y="385540"/>
                </a:cubicBezTo>
                <a:cubicBezTo>
                  <a:pt x="4329314" y="266160"/>
                  <a:pt x="4191018" y="177020"/>
                  <a:pt x="2819894" y="134922"/>
                </a:cubicBezTo>
                <a:cubicBezTo>
                  <a:pt x="1894222" y="95344"/>
                  <a:pt x="824230" y="16510"/>
                  <a:pt x="0" y="0"/>
                </a:cubicBezTo>
                <a:close/>
              </a:path>
            </a:pathLst>
          </a:custGeom>
          <a:solidFill>
            <a:srgbClr val="550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77B336-B373-242C-40E1-D1EBB1DB9AEE}"/>
              </a:ext>
            </a:extLst>
          </p:cNvPr>
          <p:cNvCxnSpPr>
            <a:cxnSpLocks/>
          </p:cNvCxnSpPr>
          <p:nvPr/>
        </p:nvCxnSpPr>
        <p:spPr>
          <a:xfrm>
            <a:off x="5219700" y="105508"/>
            <a:ext cx="0" cy="735036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5D3A25-F031-B83B-8A68-450CB19C976B}"/>
              </a:ext>
            </a:extLst>
          </p:cNvPr>
          <p:cNvSpPr txBox="1"/>
          <p:nvPr/>
        </p:nvSpPr>
        <p:spPr>
          <a:xfrm>
            <a:off x="5446464" y="238851"/>
            <a:ext cx="4753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55018D"/>
                </a:solidFill>
                <a:latin typeface="Arial Rounded MT Bold" panose="020F0704030504030204" pitchFamily="34" charset="0"/>
                <a:cs typeface="Aharoni" panose="020B0604020202020204" pitchFamily="2" charset="-79"/>
              </a:rPr>
              <a:t>Comprendre le syndrome SSR et sa prise en charge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18427-DC81-98BE-7E1E-C23C057C3C61}"/>
              </a:ext>
            </a:extLst>
          </p:cNvPr>
          <p:cNvSpPr txBox="1"/>
          <p:nvPr/>
        </p:nvSpPr>
        <p:spPr>
          <a:xfrm>
            <a:off x="5751410" y="1264256"/>
            <a:ext cx="3229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kern="100">
                <a:effectLst/>
                <a:latin typeface="+mj-lt"/>
                <a:ea typeface="Times New Roman" panose="02020603050405020304" pitchFamily="18" charset="0"/>
              </a:rPr>
              <a:t>Le SSR a différentes expressions parmi lesquelles :</a:t>
            </a:r>
            <a:endParaRPr lang="fr-FR" sz="1100" b="1" kern="10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AC178B-B4DC-17F5-467E-BE22C619E0D4}"/>
              </a:ext>
            </a:extLst>
          </p:cNvPr>
          <p:cNvSpPr txBox="1"/>
          <p:nvPr/>
        </p:nvSpPr>
        <p:spPr>
          <a:xfrm>
            <a:off x="5740400" y="5978879"/>
            <a:ext cx="2877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kern="10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Centres de référence Maladies Rares de </a:t>
            </a:r>
          </a:p>
          <a:p>
            <a:r>
              <a:rPr lang="fr-FR" sz="1000" b="1" kern="10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l’hôpital Trousseau – Paris XII</a:t>
            </a:r>
          </a:p>
          <a:p>
            <a:r>
              <a:rPr lang="fr-FR" sz="1000" kern="100">
                <a:solidFill>
                  <a:schemeClr val="bg1"/>
                </a:solidFill>
                <a:ea typeface="Times New Roman" panose="02020603050405020304" pitchFamily="18" charset="0"/>
              </a:rPr>
              <a:t>Secrétariat du Pr </a:t>
            </a:r>
            <a:r>
              <a:rPr lang="fr-FR" sz="1000" kern="100" err="1">
                <a:solidFill>
                  <a:schemeClr val="bg1"/>
                </a:solidFill>
                <a:ea typeface="Times New Roman" panose="02020603050405020304" pitchFamily="18" charset="0"/>
              </a:rPr>
              <a:t>Netchine</a:t>
            </a:r>
            <a:endParaRPr lang="fr-FR" sz="1000" kern="10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r>
              <a:rPr lang="en-GB" sz="1000" kern="100">
                <a:solidFill>
                  <a:schemeClr val="bg1"/>
                </a:solidFill>
                <a:ea typeface="Times New Roman" panose="02020603050405020304" pitchFamily="18" charset="0"/>
              </a:rPr>
              <a:t>      01 44 73 66 31 / 01 44 73 63 46 / 01 44 73 64 47</a:t>
            </a:r>
            <a:endParaRPr lang="fr-FR" sz="1000" kern="10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15C60F-22FF-950A-F14D-74CAD7E97AAB}"/>
              </a:ext>
            </a:extLst>
          </p:cNvPr>
          <p:cNvSpPr/>
          <p:nvPr/>
        </p:nvSpPr>
        <p:spPr>
          <a:xfrm>
            <a:off x="224366" y="731521"/>
            <a:ext cx="4819393" cy="226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t"/>
          <a:lstStyle/>
          <a:p>
            <a:pPr algn="l"/>
            <a:endParaRPr lang="fr-FR" sz="1200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fr-FR" b="1">
              <a:solidFill>
                <a:srgbClr val="7030A0"/>
              </a:solidFill>
            </a:endParaRPr>
          </a:p>
          <a:p>
            <a:pPr algn="l" rtl="0" fontAlgn="base"/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fr-FR" sz="1100" b="1" kern="0">
                <a:solidFill>
                  <a:srgbClr val="000000"/>
                </a:solidFill>
                <a:latin typeface="+mj-lt"/>
              </a:rPr>
              <a:t>Créée en octobre 2010</a:t>
            </a:r>
            <a:r>
              <a:rPr lang="fr-FR" sz="1100" kern="0">
                <a:solidFill>
                  <a:srgbClr val="000000"/>
                </a:solidFill>
                <a:latin typeface="+mj-lt"/>
              </a:rPr>
              <a:t>, elle a vocation à soutenir et guider les familles concernées par le syndrome de Silver Russell en </a:t>
            </a:r>
            <a:r>
              <a:rPr lang="fr-FR" sz="1100" b="1" kern="0">
                <a:solidFill>
                  <a:srgbClr val="000000"/>
                </a:solidFill>
                <a:latin typeface="+mj-lt"/>
              </a:rPr>
              <a:t>accompagnant leur parcours avec la maladie</a:t>
            </a:r>
            <a:r>
              <a:rPr lang="fr-FR" sz="1100" kern="0">
                <a:solidFill>
                  <a:srgbClr val="000000"/>
                </a:solidFill>
                <a:latin typeface="+mj-lt"/>
              </a:rPr>
              <a:t> et en rompant ainsi leur isolement. </a:t>
            </a:r>
          </a:p>
          <a:p>
            <a:pPr algn="l" rtl="0" fontAlgn="base"/>
            <a:endParaRPr lang="fr-FR" sz="11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fr-FR" sz="1100" b="1" kern="0">
                <a:solidFill>
                  <a:srgbClr val="000000"/>
                </a:solidFill>
                <a:latin typeface="+mj-lt"/>
              </a:rPr>
              <a:t>L’association concerne également les familles ayant un enfant né Petit pour l’Age Gestationnel et n'ayant pas rattrapé le retard de croissance à l'âge de 4 ans</a:t>
            </a:r>
            <a:r>
              <a:rPr lang="fr-FR" sz="1100" kern="0">
                <a:solidFill>
                  <a:srgbClr val="000000"/>
                </a:solidFill>
                <a:latin typeface="+mj-lt"/>
              </a:rPr>
              <a:t>. En effet, beaucoup de problèmes sont communs aux deux pathologies, bien que plus marqués chez les enfants Silver Russell : le traitement par hormone de croissance, les difficultés alimentaires, les problèmes de la période péri pubertaire etc…</a:t>
            </a:r>
            <a:endParaRPr lang="fr-FR" sz="1100" kern="0">
              <a:solidFill>
                <a:srgbClr val="000000"/>
              </a:solidFill>
              <a:latin typeface="+mj-lt"/>
              <a:cs typeface="Calibri Light"/>
            </a:endParaRPr>
          </a:p>
          <a:p>
            <a:pPr algn="ctr"/>
            <a:endParaRPr lang="fr-FR" b="1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80F430-EB35-4ED7-369A-A500375CF6A8}"/>
              </a:ext>
            </a:extLst>
          </p:cNvPr>
          <p:cNvSpPr txBox="1"/>
          <p:nvPr/>
        </p:nvSpPr>
        <p:spPr>
          <a:xfrm>
            <a:off x="5334652" y="5687706"/>
            <a:ext cx="3499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kern="10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Les centres de référence pour la prise en charge</a:t>
            </a:r>
            <a:endParaRPr lang="fr-FR" sz="1200" b="1" kern="10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7809195-9341-261A-0FC0-CFE1C0836055}"/>
              </a:ext>
            </a:extLst>
          </p:cNvPr>
          <p:cNvSpPr/>
          <p:nvPr/>
        </p:nvSpPr>
        <p:spPr>
          <a:xfrm>
            <a:off x="5446466" y="649992"/>
            <a:ext cx="4753860" cy="578158"/>
          </a:xfrm>
          <a:prstGeom prst="roundRect">
            <a:avLst/>
          </a:prstGeom>
          <a:solidFill>
            <a:srgbClr val="C8E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b="1">
                <a:solidFill>
                  <a:schemeClr val="tx1"/>
                </a:solidFill>
              </a:rPr>
              <a:t>Le syndrome de Silver-Russell (SSR) </a:t>
            </a:r>
            <a:r>
              <a:rPr lang="fr-FR" sz="1100" ker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 une pathologie </a:t>
            </a:r>
            <a:r>
              <a:rPr lang="fr-FR" sz="1100" b="1" ker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rare</a:t>
            </a:r>
            <a:r>
              <a:rPr lang="fr-FR" sz="1100" kern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responsable principalement d’une restriction de croissance in utéro et de troubles métaboliques qui persistent après la naissance.</a:t>
            </a:r>
            <a:endParaRPr lang="fr-FR" sz="1100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B728EC-B823-DF61-C083-87639C2C4373}"/>
              </a:ext>
            </a:extLst>
          </p:cNvPr>
          <p:cNvCxnSpPr>
            <a:cxnSpLocks/>
          </p:cNvCxnSpPr>
          <p:nvPr/>
        </p:nvCxnSpPr>
        <p:spPr>
          <a:xfrm>
            <a:off x="5707380" y="1206812"/>
            <a:ext cx="0" cy="2069788"/>
          </a:xfrm>
          <a:prstGeom prst="line">
            <a:avLst/>
          </a:prstGeom>
          <a:ln w="19050">
            <a:solidFill>
              <a:srgbClr val="C8EB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0F9BC00-4BB0-2551-BFC6-71DEBC1E4DA1}"/>
              </a:ext>
            </a:extLst>
          </p:cNvPr>
          <p:cNvSpPr txBox="1"/>
          <p:nvPr/>
        </p:nvSpPr>
        <p:spPr>
          <a:xfrm>
            <a:off x="5768341" y="1934907"/>
            <a:ext cx="2705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50" ker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Des difficultés d’ordre alimentaire majeures et des troubles digestifs associés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D2EE8E-9073-C79C-2B3C-7E8C5066A65E}"/>
              </a:ext>
            </a:extLst>
          </p:cNvPr>
          <p:cNvSpPr txBox="1"/>
          <p:nvPr/>
        </p:nvSpPr>
        <p:spPr>
          <a:xfrm>
            <a:off x="5768340" y="2382199"/>
            <a:ext cx="2815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50" ker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Une éventuelle asymétrie corporelle</a:t>
            </a:r>
            <a:endParaRPr lang="fr-FR" sz="1050" kern="10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EA4240-0B87-A530-3AEF-41A9E42B0151}"/>
              </a:ext>
            </a:extLst>
          </p:cNvPr>
          <p:cNvSpPr txBox="1"/>
          <p:nvPr/>
        </p:nvSpPr>
        <p:spPr>
          <a:xfrm>
            <a:off x="5768340" y="1487615"/>
            <a:ext cx="2815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50" ker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Un retard staturo-pondéral pré et post natal sévère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91FE17-9E94-C8F3-A516-FE4D36FD6155}"/>
              </a:ext>
            </a:extLst>
          </p:cNvPr>
          <p:cNvSpPr txBox="1"/>
          <p:nvPr/>
        </p:nvSpPr>
        <p:spPr>
          <a:xfrm>
            <a:off x="5768340" y="2660215"/>
            <a:ext cx="2815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50" ker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Une </a:t>
            </a:r>
            <a:r>
              <a:rPr lang="fr-FR" sz="1050" kern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adrénarche</a:t>
            </a:r>
            <a:r>
              <a:rPr lang="fr-FR" sz="1050" ker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et une puberté avec maturation osseuse rapide</a:t>
            </a:r>
            <a:endParaRPr lang="fr-FR" sz="1050"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EE848F6-1C05-0046-8743-B7314311C252}"/>
              </a:ext>
            </a:extLst>
          </p:cNvPr>
          <p:cNvSpPr/>
          <p:nvPr/>
        </p:nvSpPr>
        <p:spPr>
          <a:xfrm>
            <a:off x="5684520" y="1680199"/>
            <a:ext cx="45719" cy="45719"/>
          </a:xfrm>
          <a:prstGeom prst="ellipse">
            <a:avLst/>
          </a:prstGeom>
          <a:solidFill>
            <a:srgbClr val="C8EB19"/>
          </a:solidFill>
          <a:ln>
            <a:solidFill>
              <a:srgbClr val="C8E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EFF8AD5-F461-2518-07F9-503E7076EA5A}"/>
              </a:ext>
            </a:extLst>
          </p:cNvPr>
          <p:cNvSpPr/>
          <p:nvPr/>
        </p:nvSpPr>
        <p:spPr>
          <a:xfrm>
            <a:off x="5684520" y="2071066"/>
            <a:ext cx="45719" cy="45719"/>
          </a:xfrm>
          <a:prstGeom prst="ellipse">
            <a:avLst/>
          </a:prstGeom>
          <a:solidFill>
            <a:srgbClr val="C8EB19"/>
          </a:solidFill>
          <a:ln>
            <a:solidFill>
              <a:srgbClr val="C8E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05DC323-4F8A-C8A4-9620-062A59BBED95}"/>
              </a:ext>
            </a:extLst>
          </p:cNvPr>
          <p:cNvSpPr/>
          <p:nvPr/>
        </p:nvSpPr>
        <p:spPr>
          <a:xfrm>
            <a:off x="5684520" y="2497103"/>
            <a:ext cx="45719" cy="45719"/>
          </a:xfrm>
          <a:prstGeom prst="ellipse">
            <a:avLst/>
          </a:prstGeom>
          <a:solidFill>
            <a:srgbClr val="C8EB19"/>
          </a:solidFill>
          <a:ln>
            <a:solidFill>
              <a:srgbClr val="C8E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313247E-DF51-7D65-0908-41EF97DEA53E}"/>
              </a:ext>
            </a:extLst>
          </p:cNvPr>
          <p:cNvSpPr/>
          <p:nvPr/>
        </p:nvSpPr>
        <p:spPr>
          <a:xfrm>
            <a:off x="5684520" y="2852798"/>
            <a:ext cx="45719" cy="45719"/>
          </a:xfrm>
          <a:prstGeom prst="ellipse">
            <a:avLst/>
          </a:prstGeom>
          <a:solidFill>
            <a:srgbClr val="C8EB19"/>
          </a:solidFill>
          <a:ln>
            <a:solidFill>
              <a:srgbClr val="C8E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9DCD474-6817-98B2-C6C5-8D29AC285199}"/>
              </a:ext>
            </a:extLst>
          </p:cNvPr>
          <p:cNvSpPr/>
          <p:nvPr/>
        </p:nvSpPr>
        <p:spPr>
          <a:xfrm>
            <a:off x="8473443" y="1187836"/>
            <a:ext cx="1833520" cy="1874576"/>
          </a:xfrm>
          <a:custGeom>
            <a:avLst/>
            <a:gdLst>
              <a:gd name="connsiteX0" fmla="*/ 1450848 w 1743456"/>
              <a:gd name="connsiteY0" fmla="*/ 0 h 1664208"/>
              <a:gd name="connsiteX1" fmla="*/ 1353312 w 1743456"/>
              <a:gd name="connsiteY1" fmla="*/ 262128 h 1664208"/>
              <a:gd name="connsiteX2" fmla="*/ 182880 w 1743456"/>
              <a:gd name="connsiteY2" fmla="*/ 231648 h 1664208"/>
              <a:gd name="connsiteX3" fmla="*/ 0 w 1743456"/>
              <a:gd name="connsiteY3" fmla="*/ 896112 h 1664208"/>
              <a:gd name="connsiteX4" fmla="*/ 262128 w 1743456"/>
              <a:gd name="connsiteY4" fmla="*/ 1664208 h 1664208"/>
              <a:gd name="connsiteX5" fmla="*/ 1377696 w 1743456"/>
              <a:gd name="connsiteY5" fmla="*/ 1609344 h 1664208"/>
              <a:gd name="connsiteX6" fmla="*/ 1658112 w 1743456"/>
              <a:gd name="connsiteY6" fmla="*/ 938784 h 1664208"/>
              <a:gd name="connsiteX7" fmla="*/ 1743456 w 1743456"/>
              <a:gd name="connsiteY7" fmla="*/ 316992 h 1664208"/>
              <a:gd name="connsiteX8" fmla="*/ 1450848 w 1743456"/>
              <a:gd name="connsiteY8" fmla="*/ 0 h 1664208"/>
              <a:gd name="connsiteX0" fmla="*/ 1450848 w 1761744"/>
              <a:gd name="connsiteY0" fmla="*/ 0 h 1664208"/>
              <a:gd name="connsiteX1" fmla="*/ 1353312 w 1761744"/>
              <a:gd name="connsiteY1" fmla="*/ 262128 h 1664208"/>
              <a:gd name="connsiteX2" fmla="*/ 182880 w 1761744"/>
              <a:gd name="connsiteY2" fmla="*/ 231648 h 1664208"/>
              <a:gd name="connsiteX3" fmla="*/ 0 w 1761744"/>
              <a:gd name="connsiteY3" fmla="*/ 896112 h 1664208"/>
              <a:gd name="connsiteX4" fmla="*/ 262128 w 1761744"/>
              <a:gd name="connsiteY4" fmla="*/ 1664208 h 1664208"/>
              <a:gd name="connsiteX5" fmla="*/ 1377696 w 1761744"/>
              <a:gd name="connsiteY5" fmla="*/ 1609344 h 1664208"/>
              <a:gd name="connsiteX6" fmla="*/ 1761744 w 1761744"/>
              <a:gd name="connsiteY6" fmla="*/ 1048512 h 1664208"/>
              <a:gd name="connsiteX7" fmla="*/ 1743456 w 1761744"/>
              <a:gd name="connsiteY7" fmla="*/ 316992 h 1664208"/>
              <a:gd name="connsiteX8" fmla="*/ 1450848 w 1761744"/>
              <a:gd name="connsiteY8" fmla="*/ 0 h 1664208"/>
              <a:gd name="connsiteX0" fmla="*/ 1450848 w 1761744"/>
              <a:gd name="connsiteY0" fmla="*/ 0 h 1664208"/>
              <a:gd name="connsiteX1" fmla="*/ 1353312 w 1761744"/>
              <a:gd name="connsiteY1" fmla="*/ 262128 h 1664208"/>
              <a:gd name="connsiteX2" fmla="*/ 182880 w 1761744"/>
              <a:gd name="connsiteY2" fmla="*/ 231648 h 1664208"/>
              <a:gd name="connsiteX3" fmla="*/ 0 w 1761744"/>
              <a:gd name="connsiteY3" fmla="*/ 896112 h 1664208"/>
              <a:gd name="connsiteX4" fmla="*/ 262128 w 1761744"/>
              <a:gd name="connsiteY4" fmla="*/ 1664208 h 1664208"/>
              <a:gd name="connsiteX5" fmla="*/ 1377696 w 1761744"/>
              <a:gd name="connsiteY5" fmla="*/ 1609344 h 1664208"/>
              <a:gd name="connsiteX6" fmla="*/ 1761744 w 1761744"/>
              <a:gd name="connsiteY6" fmla="*/ 1048512 h 1664208"/>
              <a:gd name="connsiteX7" fmla="*/ 1743456 w 1761744"/>
              <a:gd name="connsiteY7" fmla="*/ 316992 h 1664208"/>
              <a:gd name="connsiteX8" fmla="*/ 1450848 w 1761744"/>
              <a:gd name="connsiteY8" fmla="*/ 0 h 1664208"/>
              <a:gd name="connsiteX0" fmla="*/ 1450848 w 1812756"/>
              <a:gd name="connsiteY0" fmla="*/ 0 h 1664208"/>
              <a:gd name="connsiteX1" fmla="*/ 1353312 w 1812756"/>
              <a:gd name="connsiteY1" fmla="*/ 262128 h 1664208"/>
              <a:gd name="connsiteX2" fmla="*/ 182880 w 1812756"/>
              <a:gd name="connsiteY2" fmla="*/ 231648 h 1664208"/>
              <a:gd name="connsiteX3" fmla="*/ 0 w 1812756"/>
              <a:gd name="connsiteY3" fmla="*/ 896112 h 1664208"/>
              <a:gd name="connsiteX4" fmla="*/ 262128 w 1812756"/>
              <a:gd name="connsiteY4" fmla="*/ 1664208 h 1664208"/>
              <a:gd name="connsiteX5" fmla="*/ 1377696 w 1812756"/>
              <a:gd name="connsiteY5" fmla="*/ 1609344 h 1664208"/>
              <a:gd name="connsiteX6" fmla="*/ 1761744 w 1812756"/>
              <a:gd name="connsiteY6" fmla="*/ 1048512 h 1664208"/>
              <a:gd name="connsiteX7" fmla="*/ 1743456 w 1812756"/>
              <a:gd name="connsiteY7" fmla="*/ 316992 h 1664208"/>
              <a:gd name="connsiteX8" fmla="*/ 1450848 w 1812756"/>
              <a:gd name="connsiteY8" fmla="*/ 0 h 1664208"/>
              <a:gd name="connsiteX0" fmla="*/ 1450848 w 1812756"/>
              <a:gd name="connsiteY0" fmla="*/ 0 h 1664208"/>
              <a:gd name="connsiteX1" fmla="*/ 1353312 w 1812756"/>
              <a:gd name="connsiteY1" fmla="*/ 262128 h 1664208"/>
              <a:gd name="connsiteX2" fmla="*/ 182880 w 1812756"/>
              <a:gd name="connsiteY2" fmla="*/ 231648 h 1664208"/>
              <a:gd name="connsiteX3" fmla="*/ 0 w 1812756"/>
              <a:gd name="connsiteY3" fmla="*/ 896112 h 1664208"/>
              <a:gd name="connsiteX4" fmla="*/ 262128 w 1812756"/>
              <a:gd name="connsiteY4" fmla="*/ 1664208 h 1664208"/>
              <a:gd name="connsiteX5" fmla="*/ 1377696 w 1812756"/>
              <a:gd name="connsiteY5" fmla="*/ 1609344 h 1664208"/>
              <a:gd name="connsiteX6" fmla="*/ 1761744 w 1812756"/>
              <a:gd name="connsiteY6" fmla="*/ 1048512 h 1664208"/>
              <a:gd name="connsiteX7" fmla="*/ 1743456 w 1812756"/>
              <a:gd name="connsiteY7" fmla="*/ 316992 h 1664208"/>
              <a:gd name="connsiteX8" fmla="*/ 1450848 w 1812756"/>
              <a:gd name="connsiteY8" fmla="*/ 0 h 1664208"/>
              <a:gd name="connsiteX0" fmla="*/ 1450848 w 1812756"/>
              <a:gd name="connsiteY0" fmla="*/ 0 h 1664208"/>
              <a:gd name="connsiteX1" fmla="*/ 1353312 w 1812756"/>
              <a:gd name="connsiteY1" fmla="*/ 262128 h 1664208"/>
              <a:gd name="connsiteX2" fmla="*/ 182880 w 1812756"/>
              <a:gd name="connsiteY2" fmla="*/ 231648 h 1664208"/>
              <a:gd name="connsiteX3" fmla="*/ 0 w 1812756"/>
              <a:gd name="connsiteY3" fmla="*/ 896112 h 1664208"/>
              <a:gd name="connsiteX4" fmla="*/ 262128 w 1812756"/>
              <a:gd name="connsiteY4" fmla="*/ 1664208 h 1664208"/>
              <a:gd name="connsiteX5" fmla="*/ 1377696 w 1812756"/>
              <a:gd name="connsiteY5" fmla="*/ 1609344 h 1664208"/>
              <a:gd name="connsiteX6" fmla="*/ 1761744 w 1812756"/>
              <a:gd name="connsiteY6" fmla="*/ 1048512 h 1664208"/>
              <a:gd name="connsiteX7" fmla="*/ 1743456 w 1812756"/>
              <a:gd name="connsiteY7" fmla="*/ 316992 h 1664208"/>
              <a:gd name="connsiteX8" fmla="*/ 1450848 w 1812756"/>
              <a:gd name="connsiteY8" fmla="*/ 0 h 1664208"/>
              <a:gd name="connsiteX0" fmla="*/ 1450848 w 1812756"/>
              <a:gd name="connsiteY0" fmla="*/ 0 h 1664208"/>
              <a:gd name="connsiteX1" fmla="*/ 1353312 w 1812756"/>
              <a:gd name="connsiteY1" fmla="*/ 262128 h 1664208"/>
              <a:gd name="connsiteX2" fmla="*/ 0 w 1812756"/>
              <a:gd name="connsiteY2" fmla="*/ 896112 h 1664208"/>
              <a:gd name="connsiteX3" fmla="*/ 262128 w 1812756"/>
              <a:gd name="connsiteY3" fmla="*/ 1664208 h 1664208"/>
              <a:gd name="connsiteX4" fmla="*/ 1377696 w 1812756"/>
              <a:gd name="connsiteY4" fmla="*/ 1609344 h 1664208"/>
              <a:gd name="connsiteX5" fmla="*/ 1761744 w 1812756"/>
              <a:gd name="connsiteY5" fmla="*/ 1048512 h 1664208"/>
              <a:gd name="connsiteX6" fmla="*/ 1743456 w 1812756"/>
              <a:gd name="connsiteY6" fmla="*/ 316992 h 1664208"/>
              <a:gd name="connsiteX7" fmla="*/ 1450848 w 1812756"/>
              <a:gd name="connsiteY7" fmla="*/ 0 h 1664208"/>
              <a:gd name="connsiteX0" fmla="*/ 1450848 w 1812756"/>
              <a:gd name="connsiteY0" fmla="*/ 0 h 1664208"/>
              <a:gd name="connsiteX1" fmla="*/ 1353312 w 1812756"/>
              <a:gd name="connsiteY1" fmla="*/ 262128 h 1664208"/>
              <a:gd name="connsiteX2" fmla="*/ 0 w 1812756"/>
              <a:gd name="connsiteY2" fmla="*/ 896112 h 1664208"/>
              <a:gd name="connsiteX3" fmla="*/ 262128 w 1812756"/>
              <a:gd name="connsiteY3" fmla="*/ 1664208 h 1664208"/>
              <a:gd name="connsiteX4" fmla="*/ 1377696 w 1812756"/>
              <a:gd name="connsiteY4" fmla="*/ 1609344 h 1664208"/>
              <a:gd name="connsiteX5" fmla="*/ 1761744 w 1812756"/>
              <a:gd name="connsiteY5" fmla="*/ 1048512 h 1664208"/>
              <a:gd name="connsiteX6" fmla="*/ 1743456 w 1812756"/>
              <a:gd name="connsiteY6" fmla="*/ 316992 h 1664208"/>
              <a:gd name="connsiteX7" fmla="*/ 1450848 w 1812756"/>
              <a:gd name="connsiteY7" fmla="*/ 0 h 1664208"/>
              <a:gd name="connsiteX0" fmla="*/ 1455897 w 1817805"/>
              <a:gd name="connsiteY0" fmla="*/ 0 h 1664208"/>
              <a:gd name="connsiteX1" fmla="*/ 1358361 w 1817805"/>
              <a:gd name="connsiteY1" fmla="*/ 262128 h 1664208"/>
              <a:gd name="connsiteX2" fmla="*/ 5049 w 1817805"/>
              <a:gd name="connsiteY2" fmla="*/ 896112 h 1664208"/>
              <a:gd name="connsiteX3" fmla="*/ 267177 w 1817805"/>
              <a:gd name="connsiteY3" fmla="*/ 1664208 h 1664208"/>
              <a:gd name="connsiteX4" fmla="*/ 1382745 w 1817805"/>
              <a:gd name="connsiteY4" fmla="*/ 1609344 h 1664208"/>
              <a:gd name="connsiteX5" fmla="*/ 1766793 w 1817805"/>
              <a:gd name="connsiteY5" fmla="*/ 1048512 h 1664208"/>
              <a:gd name="connsiteX6" fmla="*/ 1748505 w 1817805"/>
              <a:gd name="connsiteY6" fmla="*/ 316992 h 1664208"/>
              <a:gd name="connsiteX7" fmla="*/ 1455897 w 1817805"/>
              <a:gd name="connsiteY7" fmla="*/ 0 h 1664208"/>
              <a:gd name="connsiteX0" fmla="*/ 1453750 w 1815658"/>
              <a:gd name="connsiteY0" fmla="*/ 0 h 1652016"/>
              <a:gd name="connsiteX1" fmla="*/ 1356214 w 1815658"/>
              <a:gd name="connsiteY1" fmla="*/ 262128 h 1652016"/>
              <a:gd name="connsiteX2" fmla="*/ 2902 w 1815658"/>
              <a:gd name="connsiteY2" fmla="*/ 896112 h 1652016"/>
              <a:gd name="connsiteX3" fmla="*/ 447910 w 1815658"/>
              <a:gd name="connsiteY3" fmla="*/ 1652016 h 1652016"/>
              <a:gd name="connsiteX4" fmla="*/ 1380598 w 1815658"/>
              <a:gd name="connsiteY4" fmla="*/ 1609344 h 1652016"/>
              <a:gd name="connsiteX5" fmla="*/ 1764646 w 1815658"/>
              <a:gd name="connsiteY5" fmla="*/ 1048512 h 1652016"/>
              <a:gd name="connsiteX6" fmla="*/ 1746358 w 1815658"/>
              <a:gd name="connsiteY6" fmla="*/ 316992 h 1652016"/>
              <a:gd name="connsiteX7" fmla="*/ 1453750 w 1815658"/>
              <a:gd name="connsiteY7" fmla="*/ 0 h 1652016"/>
              <a:gd name="connsiteX0" fmla="*/ 1457043 w 1818951"/>
              <a:gd name="connsiteY0" fmla="*/ 0 h 1652016"/>
              <a:gd name="connsiteX1" fmla="*/ 1359507 w 1818951"/>
              <a:gd name="connsiteY1" fmla="*/ 262128 h 1652016"/>
              <a:gd name="connsiteX2" fmla="*/ 6195 w 1818951"/>
              <a:gd name="connsiteY2" fmla="*/ 896112 h 1652016"/>
              <a:gd name="connsiteX3" fmla="*/ 451203 w 1818951"/>
              <a:gd name="connsiteY3" fmla="*/ 1652016 h 1652016"/>
              <a:gd name="connsiteX4" fmla="*/ 1383891 w 1818951"/>
              <a:gd name="connsiteY4" fmla="*/ 1609344 h 1652016"/>
              <a:gd name="connsiteX5" fmla="*/ 1767939 w 1818951"/>
              <a:gd name="connsiteY5" fmla="*/ 1048512 h 1652016"/>
              <a:gd name="connsiteX6" fmla="*/ 1749651 w 1818951"/>
              <a:gd name="connsiteY6" fmla="*/ 316992 h 1652016"/>
              <a:gd name="connsiteX7" fmla="*/ 1457043 w 1818951"/>
              <a:gd name="connsiteY7" fmla="*/ 0 h 1652016"/>
              <a:gd name="connsiteX0" fmla="*/ 1457043 w 1818951"/>
              <a:gd name="connsiteY0" fmla="*/ 0 h 1693158"/>
              <a:gd name="connsiteX1" fmla="*/ 1359507 w 1818951"/>
              <a:gd name="connsiteY1" fmla="*/ 262128 h 1693158"/>
              <a:gd name="connsiteX2" fmla="*/ 6195 w 1818951"/>
              <a:gd name="connsiteY2" fmla="*/ 896112 h 1693158"/>
              <a:gd name="connsiteX3" fmla="*/ 451203 w 1818951"/>
              <a:gd name="connsiteY3" fmla="*/ 1652016 h 1693158"/>
              <a:gd name="connsiteX4" fmla="*/ 1383891 w 1818951"/>
              <a:gd name="connsiteY4" fmla="*/ 1609344 h 1693158"/>
              <a:gd name="connsiteX5" fmla="*/ 1767939 w 1818951"/>
              <a:gd name="connsiteY5" fmla="*/ 1048512 h 1693158"/>
              <a:gd name="connsiteX6" fmla="*/ 1749651 w 1818951"/>
              <a:gd name="connsiteY6" fmla="*/ 316992 h 1693158"/>
              <a:gd name="connsiteX7" fmla="*/ 1457043 w 1818951"/>
              <a:gd name="connsiteY7" fmla="*/ 0 h 1693158"/>
              <a:gd name="connsiteX0" fmla="*/ 1457043 w 1818951"/>
              <a:gd name="connsiteY0" fmla="*/ 0 h 1693158"/>
              <a:gd name="connsiteX1" fmla="*/ 1359507 w 1818951"/>
              <a:gd name="connsiteY1" fmla="*/ 262128 h 1693158"/>
              <a:gd name="connsiteX2" fmla="*/ 6195 w 1818951"/>
              <a:gd name="connsiteY2" fmla="*/ 896112 h 1693158"/>
              <a:gd name="connsiteX3" fmla="*/ 451203 w 1818951"/>
              <a:gd name="connsiteY3" fmla="*/ 1652016 h 1693158"/>
              <a:gd name="connsiteX4" fmla="*/ 1383891 w 1818951"/>
              <a:gd name="connsiteY4" fmla="*/ 1609344 h 1693158"/>
              <a:gd name="connsiteX5" fmla="*/ 1767939 w 1818951"/>
              <a:gd name="connsiteY5" fmla="*/ 1048512 h 1693158"/>
              <a:gd name="connsiteX6" fmla="*/ 1749651 w 1818951"/>
              <a:gd name="connsiteY6" fmla="*/ 316992 h 1693158"/>
              <a:gd name="connsiteX7" fmla="*/ 1457043 w 1818951"/>
              <a:gd name="connsiteY7" fmla="*/ 0 h 1693158"/>
              <a:gd name="connsiteX0" fmla="*/ 1457043 w 1818951"/>
              <a:gd name="connsiteY0" fmla="*/ 0 h 1707292"/>
              <a:gd name="connsiteX1" fmla="*/ 1359507 w 1818951"/>
              <a:gd name="connsiteY1" fmla="*/ 262128 h 1707292"/>
              <a:gd name="connsiteX2" fmla="*/ 6195 w 1818951"/>
              <a:gd name="connsiteY2" fmla="*/ 896112 h 1707292"/>
              <a:gd name="connsiteX3" fmla="*/ 451203 w 1818951"/>
              <a:gd name="connsiteY3" fmla="*/ 1652016 h 1707292"/>
              <a:gd name="connsiteX4" fmla="*/ 1383891 w 1818951"/>
              <a:gd name="connsiteY4" fmla="*/ 1609344 h 1707292"/>
              <a:gd name="connsiteX5" fmla="*/ 1767939 w 1818951"/>
              <a:gd name="connsiteY5" fmla="*/ 1048512 h 1707292"/>
              <a:gd name="connsiteX6" fmla="*/ 1749651 w 1818951"/>
              <a:gd name="connsiteY6" fmla="*/ 316992 h 1707292"/>
              <a:gd name="connsiteX7" fmla="*/ 1457043 w 1818951"/>
              <a:gd name="connsiteY7" fmla="*/ 0 h 1707292"/>
              <a:gd name="connsiteX0" fmla="*/ 1457043 w 1818951"/>
              <a:gd name="connsiteY0" fmla="*/ 0 h 1653152"/>
              <a:gd name="connsiteX1" fmla="*/ 1359507 w 1818951"/>
              <a:gd name="connsiteY1" fmla="*/ 262128 h 1653152"/>
              <a:gd name="connsiteX2" fmla="*/ 6195 w 1818951"/>
              <a:gd name="connsiteY2" fmla="*/ 896112 h 1653152"/>
              <a:gd name="connsiteX3" fmla="*/ 451203 w 1818951"/>
              <a:gd name="connsiteY3" fmla="*/ 1652016 h 1653152"/>
              <a:gd name="connsiteX4" fmla="*/ 1767939 w 1818951"/>
              <a:gd name="connsiteY4" fmla="*/ 1048512 h 1653152"/>
              <a:gd name="connsiteX5" fmla="*/ 1749651 w 1818951"/>
              <a:gd name="connsiteY5" fmla="*/ 316992 h 1653152"/>
              <a:gd name="connsiteX6" fmla="*/ 1457043 w 1818951"/>
              <a:gd name="connsiteY6" fmla="*/ 0 h 1653152"/>
              <a:gd name="connsiteX0" fmla="*/ 1457043 w 1818951"/>
              <a:gd name="connsiteY0" fmla="*/ 0 h 1699801"/>
              <a:gd name="connsiteX1" fmla="*/ 1359507 w 1818951"/>
              <a:gd name="connsiteY1" fmla="*/ 262128 h 1699801"/>
              <a:gd name="connsiteX2" fmla="*/ 6195 w 1818951"/>
              <a:gd name="connsiteY2" fmla="*/ 896112 h 1699801"/>
              <a:gd name="connsiteX3" fmla="*/ 451203 w 1818951"/>
              <a:gd name="connsiteY3" fmla="*/ 1652016 h 1699801"/>
              <a:gd name="connsiteX4" fmla="*/ 1767939 w 1818951"/>
              <a:gd name="connsiteY4" fmla="*/ 1048512 h 1699801"/>
              <a:gd name="connsiteX5" fmla="*/ 1749651 w 1818951"/>
              <a:gd name="connsiteY5" fmla="*/ 316992 h 1699801"/>
              <a:gd name="connsiteX6" fmla="*/ 1457043 w 1818951"/>
              <a:gd name="connsiteY6" fmla="*/ 0 h 1699801"/>
              <a:gd name="connsiteX0" fmla="*/ 1457043 w 1818951"/>
              <a:gd name="connsiteY0" fmla="*/ 0 h 1700881"/>
              <a:gd name="connsiteX1" fmla="*/ 1359507 w 1818951"/>
              <a:gd name="connsiteY1" fmla="*/ 262128 h 1700881"/>
              <a:gd name="connsiteX2" fmla="*/ 6195 w 1818951"/>
              <a:gd name="connsiteY2" fmla="*/ 896112 h 1700881"/>
              <a:gd name="connsiteX3" fmla="*/ 451203 w 1818951"/>
              <a:gd name="connsiteY3" fmla="*/ 1652016 h 1700881"/>
              <a:gd name="connsiteX4" fmla="*/ 1767939 w 1818951"/>
              <a:gd name="connsiteY4" fmla="*/ 1048512 h 1700881"/>
              <a:gd name="connsiteX5" fmla="*/ 1749651 w 1818951"/>
              <a:gd name="connsiteY5" fmla="*/ 316992 h 1700881"/>
              <a:gd name="connsiteX6" fmla="*/ 1457043 w 1818951"/>
              <a:gd name="connsiteY6" fmla="*/ 0 h 1700881"/>
              <a:gd name="connsiteX0" fmla="*/ 1457043 w 1838289"/>
              <a:gd name="connsiteY0" fmla="*/ 0 h 1705104"/>
              <a:gd name="connsiteX1" fmla="*/ 1359507 w 1838289"/>
              <a:gd name="connsiteY1" fmla="*/ 262128 h 1705104"/>
              <a:gd name="connsiteX2" fmla="*/ 6195 w 1838289"/>
              <a:gd name="connsiteY2" fmla="*/ 896112 h 1705104"/>
              <a:gd name="connsiteX3" fmla="*/ 451203 w 1838289"/>
              <a:gd name="connsiteY3" fmla="*/ 1652016 h 1705104"/>
              <a:gd name="connsiteX4" fmla="*/ 1792323 w 1838289"/>
              <a:gd name="connsiteY4" fmla="*/ 1109472 h 1705104"/>
              <a:gd name="connsiteX5" fmla="*/ 1749651 w 1838289"/>
              <a:gd name="connsiteY5" fmla="*/ 316992 h 1705104"/>
              <a:gd name="connsiteX6" fmla="*/ 1457043 w 1838289"/>
              <a:gd name="connsiteY6" fmla="*/ 0 h 1705104"/>
              <a:gd name="connsiteX0" fmla="*/ 1457043 w 1830752"/>
              <a:gd name="connsiteY0" fmla="*/ 0 h 1705104"/>
              <a:gd name="connsiteX1" fmla="*/ 1359507 w 1830752"/>
              <a:gd name="connsiteY1" fmla="*/ 262128 h 1705104"/>
              <a:gd name="connsiteX2" fmla="*/ 6195 w 1830752"/>
              <a:gd name="connsiteY2" fmla="*/ 896112 h 1705104"/>
              <a:gd name="connsiteX3" fmla="*/ 451203 w 1830752"/>
              <a:gd name="connsiteY3" fmla="*/ 1652016 h 1705104"/>
              <a:gd name="connsiteX4" fmla="*/ 1792323 w 1830752"/>
              <a:gd name="connsiteY4" fmla="*/ 1109472 h 1705104"/>
              <a:gd name="connsiteX5" fmla="*/ 1457043 w 1830752"/>
              <a:gd name="connsiteY5" fmla="*/ 0 h 1705104"/>
              <a:gd name="connsiteX0" fmla="*/ 1457043 w 1813771"/>
              <a:gd name="connsiteY0" fmla="*/ 0 h 1715417"/>
              <a:gd name="connsiteX1" fmla="*/ 1359507 w 1813771"/>
              <a:gd name="connsiteY1" fmla="*/ 262128 h 1715417"/>
              <a:gd name="connsiteX2" fmla="*/ 6195 w 1813771"/>
              <a:gd name="connsiteY2" fmla="*/ 896112 h 1715417"/>
              <a:gd name="connsiteX3" fmla="*/ 451203 w 1813771"/>
              <a:gd name="connsiteY3" fmla="*/ 1652016 h 1715417"/>
              <a:gd name="connsiteX4" fmla="*/ 1774035 w 1813771"/>
              <a:gd name="connsiteY4" fmla="*/ 1225296 h 1715417"/>
              <a:gd name="connsiteX5" fmla="*/ 1457043 w 1813771"/>
              <a:gd name="connsiteY5" fmla="*/ 0 h 1715417"/>
              <a:gd name="connsiteX0" fmla="*/ 1457043 w 1792251"/>
              <a:gd name="connsiteY0" fmla="*/ 0 h 1715417"/>
              <a:gd name="connsiteX1" fmla="*/ 1359507 w 1792251"/>
              <a:gd name="connsiteY1" fmla="*/ 262128 h 1715417"/>
              <a:gd name="connsiteX2" fmla="*/ 6195 w 1792251"/>
              <a:gd name="connsiteY2" fmla="*/ 896112 h 1715417"/>
              <a:gd name="connsiteX3" fmla="*/ 451203 w 1792251"/>
              <a:gd name="connsiteY3" fmla="*/ 1652016 h 1715417"/>
              <a:gd name="connsiteX4" fmla="*/ 1774035 w 1792251"/>
              <a:gd name="connsiteY4" fmla="*/ 1225296 h 1715417"/>
              <a:gd name="connsiteX5" fmla="*/ 1457043 w 1792251"/>
              <a:gd name="connsiteY5" fmla="*/ 0 h 171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2251" h="1715417">
                <a:moveTo>
                  <a:pt x="1457043" y="0"/>
                </a:moveTo>
                <a:lnTo>
                  <a:pt x="1359507" y="262128"/>
                </a:lnTo>
                <a:cubicBezTo>
                  <a:pt x="1117699" y="411480"/>
                  <a:pt x="151483" y="-154432"/>
                  <a:pt x="6195" y="896112"/>
                </a:cubicBezTo>
                <a:cubicBezTo>
                  <a:pt x="-34445" y="1389888"/>
                  <a:pt x="126083" y="1560576"/>
                  <a:pt x="451203" y="1652016"/>
                </a:cubicBezTo>
                <a:cubicBezTo>
                  <a:pt x="1512923" y="1872488"/>
                  <a:pt x="1679547" y="1466088"/>
                  <a:pt x="1774035" y="1225296"/>
                </a:cubicBezTo>
                <a:cubicBezTo>
                  <a:pt x="1874619" y="882904"/>
                  <a:pt x="1529179" y="141224"/>
                  <a:pt x="1457043" y="0"/>
                </a:cubicBezTo>
                <a:close/>
              </a:path>
            </a:pathLst>
          </a:custGeom>
          <a:solidFill>
            <a:srgbClr val="C8E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id="{DB879933-E80E-5B3C-DB2F-ABC0722DB28D}"/>
              </a:ext>
            </a:extLst>
          </p:cNvPr>
          <p:cNvSpPr/>
          <p:nvPr/>
        </p:nvSpPr>
        <p:spPr>
          <a:xfrm rot="5400000">
            <a:off x="8524709" y="6845807"/>
            <a:ext cx="977316" cy="479633"/>
          </a:xfrm>
          <a:custGeom>
            <a:avLst/>
            <a:gdLst/>
            <a:ahLst/>
            <a:cxnLst/>
            <a:rect l="l" t="t" r="r" b="b"/>
            <a:pathLst>
              <a:path w="1288828" h="642537">
                <a:moveTo>
                  <a:pt x="0" y="0"/>
                </a:moveTo>
                <a:lnTo>
                  <a:pt x="1288828" y="0"/>
                </a:lnTo>
                <a:lnTo>
                  <a:pt x="1288828" y="642537"/>
                </a:lnTo>
                <a:lnTo>
                  <a:pt x="0" y="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1" r="-36868" b="-39039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2F08FA-8B23-C710-FE05-0A865B477E0B}"/>
              </a:ext>
            </a:extLst>
          </p:cNvPr>
          <p:cNvSpPr txBox="1"/>
          <p:nvPr/>
        </p:nvSpPr>
        <p:spPr>
          <a:xfrm>
            <a:off x="8576973" y="1559373"/>
            <a:ext cx="1626459" cy="140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>
                <a:solidFill>
                  <a:schemeClr val="tx1"/>
                </a:solidFill>
                <a:latin typeface="+mj-lt"/>
              </a:rPr>
              <a:t>Chez </a:t>
            </a:r>
            <a:r>
              <a:rPr lang="fr-FR" sz="1200" b="1">
                <a:solidFill>
                  <a:schemeClr val="tx1"/>
                </a:solidFill>
              </a:rPr>
              <a:t>40 %</a:t>
            </a:r>
            <a:r>
              <a:rPr lang="fr-FR" sz="1200">
                <a:solidFill>
                  <a:schemeClr val="tx1"/>
                </a:solidFill>
              </a:rPr>
              <a:t> </a:t>
            </a:r>
            <a:r>
              <a:rPr lang="fr-FR" sz="1050">
                <a:solidFill>
                  <a:schemeClr val="tx1"/>
                </a:solidFill>
                <a:latin typeface="+mj-lt"/>
              </a:rPr>
              <a:t>des enfants classés Silver Russell, les tests génétiques n’ont pas mis en évidence d’anomalie sur le chromosome 11 et de disomie sur le chromosome 7.</a:t>
            </a:r>
          </a:p>
        </p:txBody>
      </p:sp>
      <p:sp>
        <p:nvSpPr>
          <p:cNvPr id="46" name="Rectangle: Rounded Corners 25">
            <a:extLst>
              <a:ext uri="{FF2B5EF4-FFF2-40B4-BE49-F238E27FC236}">
                <a16:creationId xmlns:a16="http://schemas.microsoft.com/office/drawing/2014/main" id="{F4A1A911-1FDF-6995-9F5E-CEC80C8A5B4D}"/>
              </a:ext>
            </a:extLst>
          </p:cNvPr>
          <p:cNvSpPr/>
          <p:nvPr/>
        </p:nvSpPr>
        <p:spPr>
          <a:xfrm>
            <a:off x="257132" y="649992"/>
            <a:ext cx="4753860" cy="578158"/>
          </a:xfrm>
          <a:prstGeom prst="roundRect">
            <a:avLst/>
          </a:prstGeom>
          <a:solidFill>
            <a:srgbClr val="C8E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SILVER RUSSELL-PAG France (AFIF SSR/PAG) </a:t>
            </a:r>
            <a:r>
              <a:rPr lang="fr-FR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 une association de type Loi 1901, à but non lucratif et reconnue d’intérêt général. </a:t>
            </a:r>
            <a:endParaRPr lang="fr-FR" sz="1100">
              <a:solidFill>
                <a:schemeClr val="tx1"/>
              </a:solidFill>
            </a:endParaRPr>
          </a:p>
        </p:txBody>
      </p:sp>
      <p:grpSp>
        <p:nvGrpSpPr>
          <p:cNvPr id="53" name="Group 15">
            <a:extLst>
              <a:ext uri="{FF2B5EF4-FFF2-40B4-BE49-F238E27FC236}">
                <a16:creationId xmlns:a16="http://schemas.microsoft.com/office/drawing/2014/main" id="{4AA959CA-1DEF-1869-6A2C-B544EA438DD7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>
          <a:xfrm>
            <a:off x="162805" y="3828544"/>
            <a:ext cx="504000" cy="504000"/>
            <a:chOff x="-650843" y="-82696"/>
            <a:chExt cx="1619250" cy="1619250"/>
          </a:xfrm>
          <a:solidFill>
            <a:srgbClr val="C8EB19"/>
          </a:solidFill>
        </p:grpSpPr>
        <p:pic>
          <p:nvPicPr>
            <p:cNvPr id="54" name="Graphic 2 [3]" hidden="1">
              <a:extLst>
                <a:ext uri="{FF2B5EF4-FFF2-40B4-BE49-F238E27FC236}">
                  <a16:creationId xmlns:a16="http://schemas.microsoft.com/office/drawing/2014/main" id="{300869DA-89D6-449F-86C0-B13DA9D70068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650843" y="-82696"/>
              <a:ext cx="1619250" cy="1619250"/>
            </a:xfrm>
            <a:prstGeom prst="rect">
              <a:avLst/>
            </a:prstGeom>
          </p:spPr>
        </p:pic>
        <p:pic>
          <p:nvPicPr>
            <p:cNvPr id="55" name="Graphic 4 [2]" hidden="1">
              <a:extLst>
                <a:ext uri="{FF2B5EF4-FFF2-40B4-BE49-F238E27FC236}">
                  <a16:creationId xmlns:a16="http://schemas.microsoft.com/office/drawing/2014/main" id="{434D2C95-BBDF-E6C5-D1C0-228FDAFFF5C2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-650843" y="-82696"/>
              <a:ext cx="1619250" cy="1619250"/>
            </a:xfrm>
            <a:prstGeom prst="rect">
              <a:avLst/>
            </a:prstGeom>
          </p:spPr>
        </p:pic>
        <p:pic>
          <p:nvPicPr>
            <p:cNvPr id="56" name="Graphic 8 [1]" hidden="1">
              <a:extLst>
                <a:ext uri="{FF2B5EF4-FFF2-40B4-BE49-F238E27FC236}">
                  <a16:creationId xmlns:a16="http://schemas.microsoft.com/office/drawing/2014/main" id="{3F07A9B9-4359-C3B9-8051-696A4A71FF8B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650843" y="-82696"/>
              <a:ext cx="1619250" cy="1619250"/>
            </a:xfrm>
            <a:prstGeom prst="rect">
              <a:avLst/>
            </a:prstGeom>
          </p:spPr>
        </p:pic>
        <p:pic>
          <p:nvPicPr>
            <p:cNvPr id="57" name="Graphic 12 [0]">
              <a:extLst>
                <a:ext uri="{FF2B5EF4-FFF2-40B4-BE49-F238E27FC236}">
                  <a16:creationId xmlns:a16="http://schemas.microsoft.com/office/drawing/2014/main" id="{61A1D6F9-71F7-089F-4097-46CDAD476F48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-650843" y="-82696"/>
              <a:ext cx="1619250" cy="1619250"/>
            </a:xfrm>
            <a:prstGeom prst="rect">
              <a:avLst/>
            </a:prstGeom>
          </p:spPr>
        </p:pic>
      </p:grpSp>
      <p:grpSp>
        <p:nvGrpSpPr>
          <p:cNvPr id="63" name="Group 10">
            <a:extLst>
              <a:ext uri="{FF2B5EF4-FFF2-40B4-BE49-F238E27FC236}">
                <a16:creationId xmlns:a16="http://schemas.microsoft.com/office/drawing/2014/main" id="{10A60DCB-B465-5267-4454-51F994919D8A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>
          <a:xfrm>
            <a:off x="162805" y="6374758"/>
            <a:ext cx="504000" cy="504000"/>
            <a:chOff x="-1042315" y="-44179"/>
            <a:chExt cx="1619250" cy="1619250"/>
          </a:xfrm>
          <a:solidFill>
            <a:srgbClr val="C8EB19"/>
          </a:solidFill>
        </p:grpSpPr>
        <p:pic>
          <p:nvPicPr>
            <p:cNvPr id="64" name="Graphic 2 [3]" hidden="1">
              <a:extLst>
                <a:ext uri="{FF2B5EF4-FFF2-40B4-BE49-F238E27FC236}">
                  <a16:creationId xmlns:a16="http://schemas.microsoft.com/office/drawing/2014/main" id="{F229F53B-A10E-0BB8-B2AC-03068019229F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-1042315" y="-44179"/>
              <a:ext cx="1619250" cy="1619250"/>
            </a:xfrm>
            <a:prstGeom prst="rect">
              <a:avLst/>
            </a:prstGeom>
          </p:spPr>
        </p:pic>
        <p:pic>
          <p:nvPicPr>
            <p:cNvPr id="65" name="Graphic 4 [2]" hidden="1">
              <a:extLst>
                <a:ext uri="{FF2B5EF4-FFF2-40B4-BE49-F238E27FC236}">
                  <a16:creationId xmlns:a16="http://schemas.microsoft.com/office/drawing/2014/main" id="{D5CDBEE1-3FBA-92E7-4FF6-7D2D6F1ABF26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-1042315" y="-44179"/>
              <a:ext cx="1619250" cy="1619250"/>
            </a:xfrm>
            <a:prstGeom prst="rect">
              <a:avLst/>
            </a:prstGeom>
          </p:spPr>
        </p:pic>
        <p:pic>
          <p:nvPicPr>
            <p:cNvPr id="66" name="Graphic 7 [1]" hidden="1">
              <a:extLst>
                <a:ext uri="{FF2B5EF4-FFF2-40B4-BE49-F238E27FC236}">
                  <a16:creationId xmlns:a16="http://schemas.microsoft.com/office/drawing/2014/main" id="{DB677FBD-981A-AB5B-F704-741B8E63B4F1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-1042315" y="-44179"/>
              <a:ext cx="1619250" cy="1619250"/>
            </a:xfrm>
            <a:prstGeom prst="rect">
              <a:avLst/>
            </a:prstGeom>
          </p:spPr>
        </p:pic>
        <p:pic>
          <p:nvPicPr>
            <p:cNvPr id="67" name="Graphic 9 [0]">
              <a:extLst>
                <a:ext uri="{FF2B5EF4-FFF2-40B4-BE49-F238E27FC236}">
                  <a16:creationId xmlns:a16="http://schemas.microsoft.com/office/drawing/2014/main" id="{67350B46-4EAC-181B-2088-774F6B1BA357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-1042315" y="-44179"/>
              <a:ext cx="1619250" cy="1619250"/>
            </a:xfrm>
            <a:prstGeom prst="rect">
              <a:avLst/>
            </a:prstGeom>
          </p:spPr>
        </p:pic>
      </p:grpSp>
      <p:grpSp>
        <p:nvGrpSpPr>
          <p:cNvPr id="68" name="Group 15">
            <a:extLst>
              <a:ext uri="{FF2B5EF4-FFF2-40B4-BE49-F238E27FC236}">
                <a16:creationId xmlns:a16="http://schemas.microsoft.com/office/drawing/2014/main" id="{3D1FAD57-27FE-9ADB-A936-F157878046D5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170778" y="5018162"/>
            <a:ext cx="504000" cy="504000"/>
            <a:chOff x="1429579" y="119944"/>
            <a:chExt cx="1619250" cy="1619250"/>
          </a:xfrm>
          <a:solidFill>
            <a:srgbClr val="C8EB19"/>
          </a:solidFill>
        </p:grpSpPr>
        <p:pic>
          <p:nvPicPr>
            <p:cNvPr id="69" name="Graphic 2 [3]" hidden="1">
              <a:extLst>
                <a:ext uri="{FF2B5EF4-FFF2-40B4-BE49-F238E27FC236}">
                  <a16:creationId xmlns:a16="http://schemas.microsoft.com/office/drawing/2014/main" id="{7B485A7A-8B3D-5E2A-5BCE-E2D290B913F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429579" y="119944"/>
              <a:ext cx="1619250" cy="1619250"/>
            </a:xfrm>
            <a:prstGeom prst="rect">
              <a:avLst/>
            </a:prstGeom>
          </p:spPr>
        </p:pic>
        <p:pic>
          <p:nvPicPr>
            <p:cNvPr id="70" name="Graphic 4 [2]" hidden="1">
              <a:extLst>
                <a:ext uri="{FF2B5EF4-FFF2-40B4-BE49-F238E27FC236}">
                  <a16:creationId xmlns:a16="http://schemas.microsoft.com/office/drawing/2014/main" id="{1AD24691-8F30-0D21-5C74-366AFE0FDAFE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1429579" y="119944"/>
              <a:ext cx="1619250" cy="1619250"/>
            </a:xfrm>
            <a:prstGeom prst="rect">
              <a:avLst/>
            </a:prstGeom>
          </p:spPr>
        </p:pic>
        <p:pic>
          <p:nvPicPr>
            <p:cNvPr id="71" name="Graphic 8 [0]">
              <a:extLst>
                <a:ext uri="{FF2B5EF4-FFF2-40B4-BE49-F238E27FC236}">
                  <a16:creationId xmlns:a16="http://schemas.microsoft.com/office/drawing/2014/main" id="{7BBD6D95-C63D-5C5F-C24F-88CD86510AFC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1429579" y="119944"/>
              <a:ext cx="1619250" cy="1619250"/>
            </a:xfrm>
            <a:prstGeom prst="rect">
              <a:avLst/>
            </a:prstGeom>
          </p:spPr>
        </p:pic>
        <p:pic>
          <p:nvPicPr>
            <p:cNvPr id="72" name="Graphic 12 [1]" hidden="1">
              <a:extLst>
                <a:ext uri="{FF2B5EF4-FFF2-40B4-BE49-F238E27FC236}">
                  <a16:creationId xmlns:a16="http://schemas.microsoft.com/office/drawing/2014/main" id="{A4268ADD-0ACE-5925-710D-5C104823A1B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1429579" y="119944"/>
              <a:ext cx="1619250" cy="1619250"/>
            </a:xfrm>
            <a:prstGeom prst="rect">
              <a:avLst/>
            </a:prstGeom>
          </p:spPr>
        </p:pic>
      </p:grpSp>
      <p:pic>
        <p:nvPicPr>
          <p:cNvPr id="52" name="Graphic 51" descr="Medical with solid fill">
            <a:extLst>
              <a:ext uri="{FF2B5EF4-FFF2-40B4-BE49-F238E27FC236}">
                <a16:creationId xmlns:a16="http://schemas.microsoft.com/office/drawing/2014/main" id="{C6A3D211-FC44-0017-DE1D-24E348457AE1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398075" y="6128149"/>
            <a:ext cx="409346" cy="409346"/>
          </a:xfrm>
          <a:prstGeom prst="rect">
            <a:avLst/>
          </a:prstGeom>
        </p:spPr>
      </p:pic>
      <p:pic>
        <p:nvPicPr>
          <p:cNvPr id="58" name="Graphic 57" descr="Medical with solid fill">
            <a:extLst>
              <a:ext uri="{FF2B5EF4-FFF2-40B4-BE49-F238E27FC236}">
                <a16:creationId xmlns:a16="http://schemas.microsoft.com/office/drawing/2014/main" id="{FC7C0AFC-7F4D-9758-454C-B7199515C9B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5398075" y="6892176"/>
            <a:ext cx="409346" cy="409346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DD268B91-138F-D743-F801-7306758DBF87}"/>
              </a:ext>
            </a:extLst>
          </p:cNvPr>
          <p:cNvSpPr txBox="1"/>
          <p:nvPr/>
        </p:nvSpPr>
        <p:spPr>
          <a:xfrm>
            <a:off x="5740400" y="6742906"/>
            <a:ext cx="2613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kern="10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Centre de référence endocrinologie de Saint Antoine adultes</a:t>
            </a:r>
          </a:p>
          <a:p>
            <a:r>
              <a:rPr lang="fr-FR" sz="1000" kern="100">
                <a:solidFill>
                  <a:schemeClr val="bg1"/>
                </a:solidFill>
                <a:ea typeface="Times New Roman" panose="02020603050405020304" pitchFamily="18" charset="0"/>
              </a:rPr>
              <a:t>Dr </a:t>
            </a:r>
            <a:r>
              <a:rPr lang="fr-FR" sz="1000" kern="100" err="1">
                <a:solidFill>
                  <a:schemeClr val="bg1"/>
                </a:solidFill>
                <a:ea typeface="Times New Roman" panose="02020603050405020304" pitchFamily="18" charset="0"/>
              </a:rPr>
              <a:t>Donadille</a:t>
            </a:r>
            <a:r>
              <a:rPr lang="fr-FR" sz="1000" kern="10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en-GB" sz="1000" kern="100">
                <a:solidFill>
                  <a:schemeClr val="bg1"/>
                </a:solidFill>
                <a:ea typeface="Times New Roman" panose="02020603050405020304" pitchFamily="18" charset="0"/>
              </a:rPr>
              <a:t>      01 49 28 24 07</a:t>
            </a:r>
            <a:endParaRPr lang="fr-FR" sz="1000" kern="10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pic>
        <p:nvPicPr>
          <p:cNvPr id="75" name="Picture 74" descr="A qr code with purple squares&#10;&#10;Description automatically generated">
            <a:extLst>
              <a:ext uri="{FF2B5EF4-FFF2-40B4-BE49-F238E27FC236}">
                <a16:creationId xmlns:a16="http://schemas.microsoft.com/office/drawing/2014/main" id="{30281962-D334-E3AB-EB92-C452BC5399CB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436" y="6588308"/>
            <a:ext cx="867569" cy="8675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64A2CD-4FD5-7463-EF9B-F04D3531097C}"/>
              </a:ext>
            </a:extLst>
          </p:cNvPr>
          <p:cNvSpPr txBox="1"/>
          <p:nvPr/>
        </p:nvSpPr>
        <p:spPr>
          <a:xfrm>
            <a:off x="8583490" y="5938424"/>
            <a:ext cx="1791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kern="10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Pour retrouver la liste complète des centres de compétences sur le territoire</a:t>
            </a:r>
            <a:endParaRPr lang="fr-FR" sz="1000">
              <a:solidFill>
                <a:schemeClr val="bg1"/>
              </a:solidFill>
            </a:endParaRPr>
          </a:p>
        </p:txBody>
      </p:sp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63D805C5-5D2F-5BB0-7F75-38D2C8A3E7E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681914" y="5940177"/>
            <a:ext cx="392645" cy="392645"/>
          </a:xfrm>
          <a:prstGeom prst="rect">
            <a:avLst/>
          </a:prstGeom>
        </p:spPr>
      </p:pic>
      <p:sp>
        <p:nvSpPr>
          <p:cNvPr id="85" name="Freeform 8">
            <a:extLst>
              <a:ext uri="{FF2B5EF4-FFF2-40B4-BE49-F238E27FC236}">
                <a16:creationId xmlns:a16="http://schemas.microsoft.com/office/drawing/2014/main" id="{83D977EA-FF65-26DE-0079-01E544716A8A}"/>
              </a:ext>
            </a:extLst>
          </p:cNvPr>
          <p:cNvSpPr/>
          <p:nvPr/>
        </p:nvSpPr>
        <p:spPr>
          <a:xfrm rot="10800000">
            <a:off x="10091072" y="1963063"/>
            <a:ext cx="368557" cy="666876"/>
          </a:xfrm>
          <a:custGeom>
            <a:avLst/>
            <a:gdLst/>
            <a:ahLst/>
            <a:cxnLst/>
            <a:rect l="l" t="t" r="r" b="b"/>
            <a:pathLst>
              <a:path w="1288828" h="642537">
                <a:moveTo>
                  <a:pt x="0" y="0"/>
                </a:moveTo>
                <a:lnTo>
                  <a:pt x="1288828" y="0"/>
                </a:lnTo>
                <a:lnTo>
                  <a:pt x="1288828" y="642537"/>
                </a:lnTo>
                <a:lnTo>
                  <a:pt x="0" y="64253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26294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47A3AD31-BE99-2839-E8FF-53813C7E6756}"/>
              </a:ext>
            </a:extLst>
          </p:cNvPr>
          <p:cNvSpPr/>
          <p:nvPr/>
        </p:nvSpPr>
        <p:spPr>
          <a:xfrm>
            <a:off x="7031147" y="3221542"/>
            <a:ext cx="3545413" cy="277903"/>
          </a:xfrm>
          <a:prstGeom prst="roundRect">
            <a:avLst/>
          </a:prstGeom>
          <a:solidFill>
            <a:srgbClr val="C8E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fr-FR" sz="1300">
                <a:solidFill>
                  <a:srgbClr val="55018D"/>
                </a:solidFill>
              </a:rPr>
              <a:t>Une prise en charge multidisciplinaire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07D5FC4-F757-6CBB-3ECD-BD935F52171F}"/>
              </a:ext>
            </a:extLst>
          </p:cNvPr>
          <p:cNvSpPr txBox="1"/>
          <p:nvPr/>
        </p:nvSpPr>
        <p:spPr>
          <a:xfrm>
            <a:off x="7093634" y="3527061"/>
            <a:ext cx="3254324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1050" b="1" ker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Nutritionnelle : </a:t>
            </a:r>
            <a:r>
              <a:rPr lang="fr-FR" sz="1050" ker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Suivi de l’apport calorique pour éviter la malnutrition et l’hypoglycémie</a:t>
            </a:r>
            <a:endParaRPr lang="fr-FR" sz="1050" kern="100">
              <a:effectLst/>
              <a:latin typeface="+mj-lt"/>
              <a:ea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fr-FR" sz="1050" b="1" ker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Croissance : </a:t>
            </a:r>
            <a:r>
              <a:rPr lang="fr-FR" sz="1050" ker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Injection quotidienne d’hormone de croissance permettant d’améliorer la taille finale, la masse musculaire et le tonus musculaire de l'enfant</a:t>
            </a:r>
          </a:p>
          <a:p>
            <a:pPr lvl="0">
              <a:spcAft>
                <a:spcPts val="600"/>
              </a:spcAft>
            </a:pPr>
            <a:r>
              <a:rPr lang="fr-FR" sz="1050" b="1" ker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Orthophonie : </a:t>
            </a:r>
            <a:r>
              <a:rPr lang="fr-FR" sz="1050" ker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rééducation des troubles de l’oralité et du langage</a:t>
            </a:r>
            <a:endParaRPr lang="fr-FR" sz="1050" kern="100">
              <a:effectLst/>
              <a:latin typeface="+mj-lt"/>
              <a:ea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fr-FR" sz="1050" b="1" ker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Psychomotricité : </a:t>
            </a:r>
            <a:r>
              <a:rPr lang="fr-FR" sz="1050" ker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amélioration du tonus musculaire</a:t>
            </a:r>
            <a:endParaRPr lang="fr-FR" sz="1050" kern="100">
              <a:effectLst/>
              <a:latin typeface="+mj-lt"/>
              <a:ea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fr-FR" sz="1050" b="1" kern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Orthodontie : </a:t>
            </a:r>
            <a:r>
              <a:rPr lang="fr-FR" sz="1050" ker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développement de la mâchoire inférieure</a:t>
            </a:r>
            <a:endParaRPr lang="fr-FR" sz="1050">
              <a:latin typeface="+mj-lt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4120EAB-C875-E381-2290-FD82F8D865B6}"/>
              </a:ext>
            </a:extLst>
          </p:cNvPr>
          <p:cNvSpPr txBox="1"/>
          <p:nvPr/>
        </p:nvSpPr>
        <p:spPr>
          <a:xfrm>
            <a:off x="1688932" y="238851"/>
            <a:ext cx="1890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solidFill>
                  <a:srgbClr val="55018D"/>
                </a:solidFill>
                <a:latin typeface="Arial Rounded MT Bold" panose="020F0704030504030204" pitchFamily="34" charset="0"/>
                <a:cs typeface="Aharoni" panose="020B0604020202020204" pitchFamily="2" charset="-79"/>
              </a:rPr>
              <a:t>Qui sommes-nous 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2D24BB-C83F-64D6-1173-93AFBC8C4966}"/>
              </a:ext>
            </a:extLst>
          </p:cNvPr>
          <p:cNvGrpSpPr/>
          <p:nvPr/>
        </p:nvGrpSpPr>
        <p:grpSpPr>
          <a:xfrm>
            <a:off x="5355289" y="3019370"/>
            <a:ext cx="1526914" cy="2169486"/>
            <a:chOff x="5355289" y="3019370"/>
            <a:chExt cx="1526914" cy="216948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D51DE2F-1238-8C4B-C354-8ED06DE570FF}"/>
                </a:ext>
              </a:extLst>
            </p:cNvPr>
            <p:cNvGrpSpPr/>
            <p:nvPr/>
          </p:nvGrpSpPr>
          <p:grpSpPr>
            <a:xfrm>
              <a:off x="5355289" y="3217312"/>
              <a:ext cx="1330626" cy="1971544"/>
              <a:chOff x="5355289" y="3217312"/>
              <a:chExt cx="1330626" cy="1971544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2EDAA317-44BF-E4C4-C71A-6D78B0CC8397}"/>
                  </a:ext>
                </a:extLst>
              </p:cNvPr>
              <p:cNvGrpSpPr/>
              <p:nvPr/>
            </p:nvGrpSpPr>
            <p:grpSpPr>
              <a:xfrm>
                <a:off x="5355289" y="3217312"/>
                <a:ext cx="1330626" cy="1971544"/>
                <a:chOff x="5445323" y="3156352"/>
                <a:chExt cx="1248523" cy="1849894"/>
              </a:xfrm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8F93538F-852B-461D-AA39-C2E69E7BEBFA}"/>
                    </a:ext>
                  </a:extLst>
                </p:cNvPr>
                <p:cNvGrpSpPr/>
                <p:nvPr/>
              </p:nvGrpSpPr>
              <p:grpSpPr>
                <a:xfrm>
                  <a:off x="5445323" y="3156352"/>
                  <a:ext cx="1248522" cy="1849894"/>
                  <a:chOff x="5373630" y="3156352"/>
                  <a:chExt cx="1248522" cy="1849894"/>
                </a:xfrm>
              </p:grpSpPr>
              <p:sp>
                <p:nvSpPr>
                  <p:cNvPr id="42" name="Rectangle: Rounded Corners 41">
                    <a:extLst>
                      <a:ext uri="{FF2B5EF4-FFF2-40B4-BE49-F238E27FC236}">
                        <a16:creationId xmlns:a16="http://schemas.microsoft.com/office/drawing/2014/main" id="{82603A49-6405-D272-06DC-954340FF1023}"/>
                      </a:ext>
                    </a:extLst>
                  </p:cNvPr>
                  <p:cNvSpPr/>
                  <p:nvPr/>
                </p:nvSpPr>
                <p:spPr>
                  <a:xfrm>
                    <a:off x="5373630" y="3156352"/>
                    <a:ext cx="1248522" cy="1849894"/>
                  </a:xfrm>
                  <a:prstGeom prst="roundRect">
                    <a:avLst>
                      <a:gd name="adj" fmla="val 5109"/>
                    </a:avLst>
                  </a:prstGeom>
                  <a:solidFill>
                    <a:srgbClr val="C8EB1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pic>
                <p:nvPicPr>
                  <p:cNvPr id="39" name="Picture 38" descr="A qr code with green and black squares&#10;&#10;Description automatically generated">
                    <a:extLst>
                      <a:ext uri="{FF2B5EF4-FFF2-40B4-BE49-F238E27FC236}">
                        <a16:creationId xmlns:a16="http://schemas.microsoft.com/office/drawing/2014/main" id="{AA4BDDAF-8DF7-F358-4D30-7093A6F493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5763"/>
                  <a:stretch/>
                </p:blipFill>
                <p:spPr>
                  <a:xfrm>
                    <a:off x="5400094" y="3389995"/>
                    <a:ext cx="1222058" cy="120068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2F78476-BB6B-7A34-C4D1-1A3D3B7E5F28}"/>
                    </a:ext>
                  </a:extLst>
                </p:cNvPr>
                <p:cNvSpPr txBox="1"/>
                <p:nvPr/>
              </p:nvSpPr>
              <p:spPr>
                <a:xfrm>
                  <a:off x="5445323" y="4519004"/>
                  <a:ext cx="1248523" cy="447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900" b="1" kern="100">
                      <a:effectLst/>
                      <a:ea typeface="Times New Roman" panose="02020603050405020304" pitchFamily="18" charset="0"/>
                    </a:rPr>
                    <a:t>Protocole National de Diagnostic et de Soin</a:t>
                  </a:r>
                </a:p>
                <a:p>
                  <a:pPr algn="ctr"/>
                  <a:r>
                    <a:rPr lang="fr-FR" sz="700" kern="100"/>
                    <a:t>De la Haute Autorité de Santé</a:t>
                  </a:r>
                  <a:endParaRPr lang="fr-FR" sz="700"/>
                </a:p>
              </p:txBody>
            </p:sp>
          </p:grp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E4608DB0-034A-758D-A877-E04508349A1B}"/>
                  </a:ext>
                </a:extLst>
              </p:cNvPr>
              <p:cNvSpPr/>
              <p:nvPr/>
            </p:nvSpPr>
            <p:spPr>
              <a:xfrm>
                <a:off x="5357189" y="3232767"/>
                <a:ext cx="1326826" cy="240057"/>
              </a:xfrm>
              <a:prstGeom prst="roundRect">
                <a:avLst/>
              </a:prstGeom>
              <a:solidFill>
                <a:srgbClr val="C8EB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rtlCol="0" anchor="ctr"/>
              <a:lstStyle/>
              <a:p>
                <a:r>
                  <a:rPr lang="fr-FR" sz="1300">
                    <a:solidFill>
                      <a:srgbClr val="55018D"/>
                    </a:solidFill>
                  </a:rPr>
                  <a:t>En savoir plus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6E6A4C0-DBB2-7422-4A78-5B1A497718DF}"/>
                </a:ext>
              </a:extLst>
            </p:cNvPr>
            <p:cNvGrpSpPr/>
            <p:nvPr/>
          </p:nvGrpSpPr>
          <p:grpSpPr>
            <a:xfrm>
              <a:off x="6480117" y="3019370"/>
              <a:ext cx="402086" cy="402085"/>
              <a:chOff x="6756240" y="2953254"/>
              <a:chExt cx="447976" cy="447976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DF44F0C-53C9-FDC5-BE47-72ADE934193B}"/>
                  </a:ext>
                </a:extLst>
              </p:cNvPr>
              <p:cNvSpPr/>
              <p:nvPr/>
            </p:nvSpPr>
            <p:spPr>
              <a:xfrm>
                <a:off x="6804651" y="2999669"/>
                <a:ext cx="349466" cy="34946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16A2909-2996-877C-FFBD-AC9D13C752C7}"/>
                  </a:ext>
                </a:extLst>
              </p:cNvPr>
              <p:cNvGrpSpPr/>
              <p:nvPr/>
            </p:nvGrpSpPr>
            <p:grpSpPr>
              <a:xfrm>
                <a:off x="6756240" y="2953254"/>
                <a:ext cx="447976" cy="447976"/>
                <a:chOff x="6633269" y="3156176"/>
                <a:chExt cx="447976" cy="447976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72979D5B-FBF6-76E3-B54C-88CEA5E1C04B}"/>
                    </a:ext>
                  </a:extLst>
                </p:cNvPr>
                <p:cNvSpPr/>
                <p:nvPr/>
              </p:nvSpPr>
              <p:spPr>
                <a:xfrm>
                  <a:off x="6681680" y="3203458"/>
                  <a:ext cx="349466" cy="3494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47" name="Graphic 46" descr="Information with solid fill">
                  <a:extLst>
                    <a:ext uri="{FF2B5EF4-FFF2-40B4-BE49-F238E27FC236}">
                      <a16:creationId xmlns:a16="http://schemas.microsoft.com/office/drawing/2014/main" id="{32654141-FA17-FA4C-02EF-42290511C7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33269" y="3156176"/>
                  <a:ext cx="447976" cy="447976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7" name="Graphic 6" descr="Receiver with solid fill">
            <a:extLst>
              <a:ext uri="{FF2B5EF4-FFF2-40B4-BE49-F238E27FC236}">
                <a16:creationId xmlns:a16="http://schemas.microsoft.com/office/drawing/2014/main" id="{D4095492-D9AD-D279-F938-0EAB26EAB36F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5829027" y="6479134"/>
            <a:ext cx="142373" cy="142373"/>
          </a:xfrm>
          <a:prstGeom prst="rect">
            <a:avLst/>
          </a:prstGeom>
        </p:spPr>
      </p:pic>
      <p:pic>
        <p:nvPicPr>
          <p:cNvPr id="9" name="Graphic 8" descr="Receiver with solid fill">
            <a:extLst>
              <a:ext uri="{FF2B5EF4-FFF2-40B4-BE49-F238E27FC236}">
                <a16:creationId xmlns:a16="http://schemas.microsoft.com/office/drawing/2014/main" id="{2C527D18-7EE7-D489-A9AD-8A311C277247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5829027" y="7247585"/>
            <a:ext cx="142373" cy="1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61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1a3ac849-413f-4f18-a909-146e915ee7d9&quot; IsConsolidated=&quot;False&quot; IsTopLevel=&quot;True&quot; Layer=&quot;Group 15&quot; Source=&quot;Group 15&quot; 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9f29d474-ff48-42ba-bcd3-25d557d7b759&quot; IsConsolidated=&quot;False&quot; IsTopLevel=&quot;False&quot; Layer=&quot;Graphic 7 [1]&quot; Source=&quot;Group 10&quot; 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9f29d474-ff48-42ba-bcd3-25d557d7b759&quot; IsConsolidated=&quot;False&quot; IsTopLevel=&quot;False&quot; Layer=&quot;Graphic 9 [0]&quot; Source=&quot;Group 10&quot; 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1a3ac849-413f-4f18-a909-146e915ee7d9&quot; IsConsolidated=&quot;False&quot; IsTopLevel=&quot;False&quot; Layer=&quot;Graphic 2 [3]&quot; Source=&quot;Group 15&quot; 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1a3ac849-413f-4f18-a909-146e915ee7d9&quot; IsConsolidated=&quot;False&quot; IsTopLevel=&quot;False&quot; Layer=&quot;Graphic 4 [2]&quot; Source=&quot;Group 15&quot; /&gt;"/>
  <p:tag name="TEMPLAFYSLIDEID" val="6376964910081238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1a3ac849-413f-4f18-a909-146e915ee7d9&quot; IsConsolidated=&quot;False&quot; IsTopLevel=&quot;False&quot; Layer=&quot;Graphic 8 [1]&quot; Source=&quot;Group 15&quot; 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1a3ac849-413f-4f18-a909-146e915ee7d9&quot; IsConsolidated=&quot;False&quot; IsTopLevel=&quot;False&quot; Layer=&quot;Graphic 12 [0]&quot; Source=&quot;Group 15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9f29d474-ff48-42ba-bcd3-25d557d7b759&quot; IsConsolidated=&quot;False&quot; IsTopLevel=&quot;True&quot; Layer=&quot;Group 10&quot; Source=&quot;Group 10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6246626d-9c56-4eab-b28d-400e27d96f87&quot; IsConsolidated=&quot;False&quot; IsTopLevel=&quot;True&quot; Layer=&quot;Group 15&quot; Source=&quot;Group 15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6246626d-9c56-4eab-b28d-400e27d96f87&quot; IsConsolidated=&quot;False&quot; IsTopLevel=&quot;False&quot; Layer=&quot;Graphic 2 [3]&quot; Source=&quot;Group 15&quot; 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6246626d-9c56-4eab-b28d-400e27d96f87&quot; IsConsolidated=&quot;False&quot; IsTopLevel=&quot;False&quot; Layer=&quot;Graphic 4 [2]&quot; Source=&quot;Group 15&quot; /&gt;"/>
  <p:tag name="TEMPLAFYSLIDEID" val="6376964910084363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6246626d-9c56-4eab-b28d-400e27d96f87&quot; IsConsolidated=&quot;False&quot; IsTopLevel=&quot;False&quot; Layer=&quot;Graphic 8 [0]&quot; Source=&quot;Group 15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6246626d-9c56-4eab-b28d-400e27d96f87&quot; IsConsolidated=&quot;False&quot; IsTopLevel=&quot;False&quot; Layer=&quot;Graphic 12 [1]&quot; Source=&quot;Group 15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9f29d474-ff48-42ba-bcd3-25d557d7b759&quot; IsConsolidated=&quot;False&quot; IsTopLevel=&quot;False&quot; Layer=&quot;Graphic 2 [3]&quot; Source=&quot;Group 10&quot; 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9f29d474-ff48-42ba-bcd3-25d557d7b759&quot; IsConsolidated=&quot;False&quot; IsTopLevel=&quot;False&quot; Layer=&quot;Graphic 4 [2]&quot; Source=&quot;Group 10&quot; /&gt;"/>
  <p:tag name="TEMPLAFYSLIDEID" val="63769649101062393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666</Words>
  <Application>Microsoft Office PowerPoint</Application>
  <PresentationFormat>Personnalisé</PresentationFormat>
  <Paragraphs>77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Courier New</vt:lpstr>
      <vt:lpstr>Now</vt:lpstr>
      <vt:lpstr>Times New Roman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 Romane</dc:creator>
  <cp:lastModifiedBy>Famille Samuel</cp:lastModifiedBy>
  <cp:revision>5</cp:revision>
  <cp:lastPrinted>2023-09-01T16:39:35Z</cp:lastPrinted>
  <dcterms:created xsi:type="dcterms:W3CDTF">2023-09-01T09:03:59Z</dcterms:created>
  <dcterms:modified xsi:type="dcterms:W3CDTF">2023-09-12T18:51:40Z</dcterms:modified>
</cp:coreProperties>
</file>